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doc" ContentType="application/msword"/>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8" r:id="rId1"/>
  </p:sldMasterIdLst>
  <p:sldIdLst>
    <p:sldId id="257" r:id="rId2"/>
    <p:sldId id="260" r:id="rId3"/>
    <p:sldId id="261" r:id="rId4"/>
    <p:sldId id="293" r:id="rId5"/>
    <p:sldId id="265" r:id="rId6"/>
    <p:sldId id="300" r:id="rId7"/>
    <p:sldId id="301" r:id="rId8"/>
    <p:sldId id="302" r:id="rId9"/>
    <p:sldId id="303" r:id="rId10"/>
    <p:sldId id="304" r:id="rId11"/>
    <p:sldId id="305" r:id="rId12"/>
    <p:sldId id="306" r:id="rId13"/>
    <p:sldId id="307" r:id="rId14"/>
    <p:sldId id="308" r:id="rId15"/>
    <p:sldId id="309" r:id="rId16"/>
    <p:sldId id="310" r:id="rId17"/>
    <p:sldId id="311" r:id="rId18"/>
    <p:sldId id="312" r:id="rId19"/>
    <p:sldId id="313" r:id="rId20"/>
    <p:sldId id="314" r:id="rId21"/>
    <p:sldId id="315" r:id="rId22"/>
    <p:sldId id="316" r:id="rId23"/>
    <p:sldId id="317" r:id="rId24"/>
    <p:sldId id="318" r:id="rId25"/>
    <p:sldId id="319" r:id="rId26"/>
    <p:sldId id="321" r:id="rId27"/>
    <p:sldId id="320" r:id="rId28"/>
    <p:sldId id="296" r:id="rId29"/>
    <p:sldId id="298" r:id="rId30"/>
    <p:sldId id="259" r:id="rId31"/>
  </p:sldIdLst>
  <p:sldSz cx="9144000" cy="6858000" type="screen4x3"/>
  <p:notesSz cx="6858000" cy="9144000"/>
  <p:custDataLst>
    <p:tags r:id="rId32"/>
  </p:custDataLst>
  <p:defaultTextStyle>
    <a:defPPr>
      <a:defRPr lang="zh-CN"/>
    </a:defPPr>
    <a:lvl1pPr algn="l" rtl="0" fontAlgn="base">
      <a:spcBef>
        <a:spcPct val="0"/>
      </a:spcBef>
      <a:spcAft>
        <a:spcPct val="0"/>
      </a:spcAft>
      <a:defRPr sz="1400" kern="1200">
        <a:solidFill>
          <a:schemeClr val="tx1"/>
        </a:solidFill>
        <a:latin typeface="Arial" charset="0"/>
        <a:ea typeface="宋体" pitchFamily="2" charset="-122"/>
        <a:cs typeface="+mn-cs"/>
      </a:defRPr>
    </a:lvl1pPr>
    <a:lvl2pPr marL="457200" algn="l" rtl="0" fontAlgn="base">
      <a:spcBef>
        <a:spcPct val="0"/>
      </a:spcBef>
      <a:spcAft>
        <a:spcPct val="0"/>
      </a:spcAft>
      <a:defRPr sz="1400" kern="1200">
        <a:solidFill>
          <a:schemeClr val="tx1"/>
        </a:solidFill>
        <a:latin typeface="Arial" charset="0"/>
        <a:ea typeface="宋体" pitchFamily="2" charset="-122"/>
        <a:cs typeface="+mn-cs"/>
      </a:defRPr>
    </a:lvl2pPr>
    <a:lvl3pPr marL="914400" algn="l" rtl="0" fontAlgn="base">
      <a:spcBef>
        <a:spcPct val="0"/>
      </a:spcBef>
      <a:spcAft>
        <a:spcPct val="0"/>
      </a:spcAft>
      <a:defRPr sz="1400" kern="1200">
        <a:solidFill>
          <a:schemeClr val="tx1"/>
        </a:solidFill>
        <a:latin typeface="Arial" charset="0"/>
        <a:ea typeface="宋体" pitchFamily="2" charset="-122"/>
        <a:cs typeface="+mn-cs"/>
      </a:defRPr>
    </a:lvl3pPr>
    <a:lvl4pPr marL="1371600" algn="l" rtl="0" fontAlgn="base">
      <a:spcBef>
        <a:spcPct val="0"/>
      </a:spcBef>
      <a:spcAft>
        <a:spcPct val="0"/>
      </a:spcAft>
      <a:defRPr sz="1400" kern="1200">
        <a:solidFill>
          <a:schemeClr val="tx1"/>
        </a:solidFill>
        <a:latin typeface="Arial" charset="0"/>
        <a:ea typeface="宋体" pitchFamily="2" charset="-122"/>
        <a:cs typeface="+mn-cs"/>
      </a:defRPr>
    </a:lvl4pPr>
    <a:lvl5pPr marL="1828800" algn="l" rtl="0" fontAlgn="base">
      <a:spcBef>
        <a:spcPct val="0"/>
      </a:spcBef>
      <a:spcAft>
        <a:spcPct val="0"/>
      </a:spcAft>
      <a:defRPr sz="1400" kern="1200">
        <a:solidFill>
          <a:schemeClr val="tx1"/>
        </a:solidFill>
        <a:latin typeface="Arial" charset="0"/>
        <a:ea typeface="宋体" pitchFamily="2" charset="-122"/>
        <a:cs typeface="+mn-cs"/>
      </a:defRPr>
    </a:lvl5pPr>
    <a:lvl6pPr marL="2286000" algn="l" defTabSz="914400" rtl="0" eaLnBrk="1" latinLnBrk="0" hangingPunct="1">
      <a:defRPr sz="1400" kern="1200">
        <a:solidFill>
          <a:schemeClr val="tx1"/>
        </a:solidFill>
        <a:latin typeface="Arial" charset="0"/>
        <a:ea typeface="宋体" pitchFamily="2" charset="-122"/>
        <a:cs typeface="+mn-cs"/>
      </a:defRPr>
    </a:lvl6pPr>
    <a:lvl7pPr marL="2743200" algn="l" defTabSz="914400" rtl="0" eaLnBrk="1" latinLnBrk="0" hangingPunct="1">
      <a:defRPr sz="1400" kern="1200">
        <a:solidFill>
          <a:schemeClr val="tx1"/>
        </a:solidFill>
        <a:latin typeface="Arial" charset="0"/>
        <a:ea typeface="宋体" pitchFamily="2" charset="-122"/>
        <a:cs typeface="+mn-cs"/>
      </a:defRPr>
    </a:lvl7pPr>
    <a:lvl8pPr marL="3200400" algn="l" defTabSz="914400" rtl="0" eaLnBrk="1" latinLnBrk="0" hangingPunct="1">
      <a:defRPr sz="1400" kern="1200">
        <a:solidFill>
          <a:schemeClr val="tx1"/>
        </a:solidFill>
        <a:latin typeface="Arial" charset="0"/>
        <a:ea typeface="宋体" pitchFamily="2" charset="-122"/>
        <a:cs typeface="+mn-cs"/>
      </a:defRPr>
    </a:lvl8pPr>
    <a:lvl9pPr marL="3657600" algn="l" defTabSz="914400" rtl="0" eaLnBrk="1" latinLnBrk="0" hangingPunct="1">
      <a:defRPr sz="1400" kern="1200">
        <a:solidFill>
          <a:schemeClr val="tx1"/>
        </a:solidFill>
        <a:latin typeface="Arial"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0000"/>
    <a:srgbClr val="66FFFF"/>
    <a:srgbClr val="FF9900"/>
    <a:srgbClr val="FF0000"/>
    <a:srgbClr val="3333CC"/>
    <a:srgbClr val="66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17292A2E-F333-43FB-9621-5CBBE7FDCDCB}" styleName="浅色样式 2 - 强调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912C8C85-51F0-491E-9774-3900AFEF0FD7}" styleName="浅色样式 2 - 强调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DCAF9ED-07DC-4A11-8D7F-57B35C25682E}" styleName="中度样式 1 - 强调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949" autoAdjust="0"/>
    <p:restoredTop sz="96203" autoAdjust="0"/>
  </p:normalViewPr>
  <p:slideViewPr>
    <p:cSldViewPr>
      <p:cViewPr>
        <p:scale>
          <a:sx n="52" d="100"/>
          <a:sy n="52" d="100"/>
        </p:scale>
        <p:origin x="-955" y="-9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10506"/>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8.emf"/></Relationships>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2.png>
</file>

<file path=ppt/media/image3.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4C63BA88-20BD-404A-BEB0-758F1C298EE0}" type="slidenum">
              <a:rPr lang="en-US" altLang="zh-CN"/>
              <a:pPr/>
              <a:t>‹#›</a:t>
            </a:fld>
            <a:endParaRPr lang="en-US" altLang="zh-CN"/>
          </a:p>
        </p:txBody>
      </p:sp>
    </p:spTree>
    <p:extLst>
      <p:ext uri="{BB962C8B-B14F-4D97-AF65-F5344CB8AC3E}">
        <p14:creationId xmlns:p14="http://schemas.microsoft.com/office/powerpoint/2010/main" val="29820383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533F3954-7022-4307-B20A-4643823975D5}" type="slidenum">
              <a:rPr lang="en-US" altLang="zh-CN"/>
              <a:pPr/>
              <a:t>‹#›</a:t>
            </a:fld>
            <a:endParaRPr lang="en-US" altLang="zh-CN"/>
          </a:p>
        </p:txBody>
      </p:sp>
    </p:spTree>
    <p:extLst>
      <p:ext uri="{BB962C8B-B14F-4D97-AF65-F5344CB8AC3E}">
        <p14:creationId xmlns:p14="http://schemas.microsoft.com/office/powerpoint/2010/main" val="1565189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D9D767CE-EF19-4A47-BAEC-69EEDC00B1EF}" type="slidenum">
              <a:rPr lang="en-US" altLang="zh-CN"/>
              <a:pPr/>
              <a:t>‹#›</a:t>
            </a:fld>
            <a:endParaRPr lang="en-US" altLang="zh-CN"/>
          </a:p>
        </p:txBody>
      </p:sp>
    </p:spTree>
    <p:extLst>
      <p:ext uri="{BB962C8B-B14F-4D97-AF65-F5344CB8AC3E}">
        <p14:creationId xmlns:p14="http://schemas.microsoft.com/office/powerpoint/2010/main" val="35559352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274638"/>
            <a:ext cx="8229600" cy="585152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a:xfrm>
            <a:off x="457200" y="6245225"/>
            <a:ext cx="2133600" cy="476250"/>
          </a:xfrm>
        </p:spPr>
        <p:txBody>
          <a:bodyPr/>
          <a:lstStyle>
            <a:lvl1pPr>
              <a:defRPr/>
            </a:lvl1pPr>
          </a:lstStyle>
          <a:p>
            <a:endParaRPr lang="en-US" altLang="zh-CN"/>
          </a:p>
        </p:txBody>
      </p:sp>
      <p:sp>
        <p:nvSpPr>
          <p:cNvPr id="4" name="页脚占位符 3"/>
          <p:cNvSpPr>
            <a:spLocks noGrp="1"/>
          </p:cNvSpPr>
          <p:nvPr>
            <p:ph type="ftr" sz="quarter" idx="11"/>
          </p:nvPr>
        </p:nvSpPr>
        <p:spPr>
          <a:xfrm>
            <a:off x="3124200" y="6245225"/>
            <a:ext cx="2895600" cy="476250"/>
          </a:xfrm>
        </p:spPr>
        <p:txBody>
          <a:bodyPr/>
          <a:lstStyle>
            <a:lvl1pPr>
              <a:defRPr/>
            </a:lvl1pPr>
          </a:lstStyle>
          <a:p>
            <a:endParaRPr lang="en-US" altLang="zh-CN"/>
          </a:p>
        </p:txBody>
      </p:sp>
      <p:sp>
        <p:nvSpPr>
          <p:cNvPr id="5" name="灯片编号占位符 4"/>
          <p:cNvSpPr>
            <a:spLocks noGrp="1"/>
          </p:cNvSpPr>
          <p:nvPr>
            <p:ph type="sldNum" sz="quarter" idx="12"/>
          </p:nvPr>
        </p:nvSpPr>
        <p:spPr>
          <a:xfrm>
            <a:off x="6553200" y="6245225"/>
            <a:ext cx="2133600" cy="476250"/>
          </a:xfrm>
        </p:spPr>
        <p:txBody>
          <a:bodyPr/>
          <a:lstStyle>
            <a:lvl1pPr>
              <a:defRPr/>
            </a:lvl1pPr>
          </a:lstStyle>
          <a:p>
            <a:fld id="{9CF2A4F8-126C-47ED-BAC0-BA157A1F2C67}" type="slidenum">
              <a:rPr lang="en-US" altLang="zh-CN"/>
              <a:pPr/>
              <a:t>‹#›</a:t>
            </a:fld>
            <a:endParaRPr lang="en-US" altLang="zh-CN"/>
          </a:p>
        </p:txBody>
      </p:sp>
    </p:spTree>
    <p:extLst>
      <p:ext uri="{BB962C8B-B14F-4D97-AF65-F5344CB8AC3E}">
        <p14:creationId xmlns:p14="http://schemas.microsoft.com/office/powerpoint/2010/main" val="3758979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chart" preserve="1">
  <p:cSld name="标题和图表">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smtClean="0"/>
              <a:t>单击此处编辑母版标题样式</a:t>
            </a:r>
            <a:endParaRPr lang="zh-CN" altLang="en-US"/>
          </a:p>
        </p:txBody>
      </p:sp>
      <p:sp>
        <p:nvSpPr>
          <p:cNvPr id="3" name="图表占位符 2"/>
          <p:cNvSpPr>
            <a:spLocks noGrp="1"/>
          </p:cNvSpPr>
          <p:nvPr>
            <p:ph type="chart" idx="1"/>
          </p:nvPr>
        </p:nvSpPr>
        <p:spPr>
          <a:xfrm>
            <a:off x="457200" y="1600200"/>
            <a:ext cx="8229600" cy="4525963"/>
          </a:xfrm>
        </p:spPr>
        <p:txBody>
          <a:bodyPr/>
          <a:lstStyle/>
          <a:p>
            <a:endParaRPr lang="zh-CN" altLang="en-US"/>
          </a:p>
        </p:txBody>
      </p:sp>
      <p:sp>
        <p:nvSpPr>
          <p:cNvPr id="4" name="日期占位符 3"/>
          <p:cNvSpPr>
            <a:spLocks noGrp="1"/>
          </p:cNvSpPr>
          <p:nvPr>
            <p:ph type="dt" sz="half" idx="10"/>
          </p:nvPr>
        </p:nvSpPr>
        <p:spPr>
          <a:xfrm>
            <a:off x="457200" y="6245225"/>
            <a:ext cx="2133600" cy="476250"/>
          </a:xfrm>
        </p:spPr>
        <p:txBody>
          <a:bodyPr/>
          <a:lstStyle>
            <a:lvl1pPr>
              <a:defRPr/>
            </a:lvl1pPr>
          </a:lstStyle>
          <a:p>
            <a:endParaRPr lang="en-US" altLang="zh-CN"/>
          </a:p>
        </p:txBody>
      </p:sp>
      <p:sp>
        <p:nvSpPr>
          <p:cNvPr id="5" name="页脚占位符 4"/>
          <p:cNvSpPr>
            <a:spLocks noGrp="1"/>
          </p:cNvSpPr>
          <p:nvPr>
            <p:ph type="ftr" sz="quarter" idx="11"/>
          </p:nvPr>
        </p:nvSpPr>
        <p:spPr>
          <a:xfrm>
            <a:off x="3124200" y="6245225"/>
            <a:ext cx="2895600" cy="476250"/>
          </a:xfrm>
        </p:spPr>
        <p:txBody>
          <a:bodyPr/>
          <a:lstStyle>
            <a:lvl1pPr>
              <a:defRPr/>
            </a:lvl1pPr>
          </a:lstStyle>
          <a:p>
            <a:endParaRPr lang="en-US" altLang="zh-CN"/>
          </a:p>
        </p:txBody>
      </p:sp>
      <p:sp>
        <p:nvSpPr>
          <p:cNvPr id="6" name="灯片编号占位符 5"/>
          <p:cNvSpPr>
            <a:spLocks noGrp="1"/>
          </p:cNvSpPr>
          <p:nvPr>
            <p:ph type="sldNum" sz="quarter" idx="12"/>
          </p:nvPr>
        </p:nvSpPr>
        <p:spPr>
          <a:xfrm>
            <a:off x="6553200" y="6245225"/>
            <a:ext cx="2133600" cy="476250"/>
          </a:xfrm>
        </p:spPr>
        <p:txBody>
          <a:bodyPr/>
          <a:lstStyle>
            <a:lvl1pPr>
              <a:defRPr/>
            </a:lvl1pPr>
          </a:lstStyle>
          <a:p>
            <a:fld id="{ABA9EEFE-76DF-440A-957C-425F986CD852}" type="slidenum">
              <a:rPr lang="en-US" altLang="zh-CN"/>
              <a:pPr/>
              <a:t>‹#›</a:t>
            </a:fld>
            <a:endParaRPr lang="en-US" altLang="zh-CN"/>
          </a:p>
        </p:txBody>
      </p:sp>
    </p:spTree>
    <p:extLst>
      <p:ext uri="{BB962C8B-B14F-4D97-AF65-F5344CB8AC3E}">
        <p14:creationId xmlns:p14="http://schemas.microsoft.com/office/powerpoint/2010/main" val="26547074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smtClean="0"/>
              <a:t>单击此处编辑母版标题样式</a:t>
            </a:r>
            <a:endParaRPr lang="zh-CN" altLang="en-US"/>
          </a:p>
        </p:txBody>
      </p:sp>
      <p:sp>
        <p:nvSpPr>
          <p:cNvPr id="3" name="表格占位符 2"/>
          <p:cNvSpPr>
            <a:spLocks noGrp="1"/>
          </p:cNvSpPr>
          <p:nvPr>
            <p:ph type="tbl" idx="1"/>
          </p:nvPr>
        </p:nvSpPr>
        <p:spPr>
          <a:xfrm>
            <a:off x="457200" y="1600200"/>
            <a:ext cx="8229600" cy="4525963"/>
          </a:xfrm>
        </p:spPr>
        <p:txBody>
          <a:bodyPr/>
          <a:lstStyle/>
          <a:p>
            <a:endParaRPr lang="zh-CN" altLang="en-US"/>
          </a:p>
        </p:txBody>
      </p:sp>
      <p:sp>
        <p:nvSpPr>
          <p:cNvPr id="4" name="日期占位符 3"/>
          <p:cNvSpPr>
            <a:spLocks noGrp="1"/>
          </p:cNvSpPr>
          <p:nvPr>
            <p:ph type="dt" sz="half" idx="10"/>
          </p:nvPr>
        </p:nvSpPr>
        <p:spPr>
          <a:xfrm>
            <a:off x="457200" y="6245225"/>
            <a:ext cx="2133600" cy="476250"/>
          </a:xfrm>
        </p:spPr>
        <p:txBody>
          <a:bodyPr/>
          <a:lstStyle>
            <a:lvl1pPr>
              <a:defRPr/>
            </a:lvl1pPr>
          </a:lstStyle>
          <a:p>
            <a:endParaRPr lang="en-US" altLang="zh-CN"/>
          </a:p>
        </p:txBody>
      </p:sp>
      <p:sp>
        <p:nvSpPr>
          <p:cNvPr id="5" name="页脚占位符 4"/>
          <p:cNvSpPr>
            <a:spLocks noGrp="1"/>
          </p:cNvSpPr>
          <p:nvPr>
            <p:ph type="ftr" sz="quarter" idx="11"/>
          </p:nvPr>
        </p:nvSpPr>
        <p:spPr>
          <a:xfrm>
            <a:off x="3124200" y="6245225"/>
            <a:ext cx="2895600" cy="476250"/>
          </a:xfrm>
        </p:spPr>
        <p:txBody>
          <a:bodyPr/>
          <a:lstStyle>
            <a:lvl1pPr>
              <a:defRPr/>
            </a:lvl1pPr>
          </a:lstStyle>
          <a:p>
            <a:endParaRPr lang="en-US" altLang="zh-CN"/>
          </a:p>
        </p:txBody>
      </p:sp>
      <p:sp>
        <p:nvSpPr>
          <p:cNvPr id="6" name="灯片编号占位符 5"/>
          <p:cNvSpPr>
            <a:spLocks noGrp="1"/>
          </p:cNvSpPr>
          <p:nvPr>
            <p:ph type="sldNum" sz="quarter" idx="12"/>
          </p:nvPr>
        </p:nvSpPr>
        <p:spPr>
          <a:xfrm>
            <a:off x="6553200" y="6245225"/>
            <a:ext cx="2133600" cy="476250"/>
          </a:xfrm>
        </p:spPr>
        <p:txBody>
          <a:bodyPr/>
          <a:lstStyle>
            <a:lvl1pPr>
              <a:defRPr/>
            </a:lvl1pPr>
          </a:lstStyle>
          <a:p>
            <a:fld id="{8BB22171-351A-42E9-81C2-594B38A47BE9}" type="slidenum">
              <a:rPr lang="en-US" altLang="zh-CN"/>
              <a:pPr/>
              <a:t>‹#›</a:t>
            </a:fld>
            <a:endParaRPr lang="en-US" altLang="zh-CN"/>
          </a:p>
        </p:txBody>
      </p:sp>
    </p:spTree>
    <p:extLst>
      <p:ext uri="{BB962C8B-B14F-4D97-AF65-F5344CB8AC3E}">
        <p14:creationId xmlns:p14="http://schemas.microsoft.com/office/powerpoint/2010/main" val="19646331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8291DE2A-2C95-42E6-B4FD-5E1832095AD8}" type="slidenum">
              <a:rPr lang="en-US" altLang="zh-CN"/>
              <a:pPr/>
              <a:t>‹#›</a:t>
            </a:fld>
            <a:endParaRPr lang="en-US" altLang="zh-CN"/>
          </a:p>
        </p:txBody>
      </p:sp>
    </p:spTree>
    <p:extLst>
      <p:ext uri="{BB962C8B-B14F-4D97-AF65-F5344CB8AC3E}">
        <p14:creationId xmlns:p14="http://schemas.microsoft.com/office/powerpoint/2010/main" val="21460732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E8CC9AE4-A60F-46A5-AC5B-8C05360E1D04}" type="slidenum">
              <a:rPr lang="en-US" altLang="zh-CN"/>
              <a:pPr/>
              <a:t>‹#›</a:t>
            </a:fld>
            <a:endParaRPr lang="en-US" altLang="zh-CN"/>
          </a:p>
        </p:txBody>
      </p:sp>
    </p:spTree>
    <p:extLst>
      <p:ext uri="{BB962C8B-B14F-4D97-AF65-F5344CB8AC3E}">
        <p14:creationId xmlns:p14="http://schemas.microsoft.com/office/powerpoint/2010/main" val="877189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97D5D727-4B02-4A56-B644-19053FC4D277}" type="slidenum">
              <a:rPr lang="en-US" altLang="zh-CN"/>
              <a:pPr/>
              <a:t>‹#›</a:t>
            </a:fld>
            <a:endParaRPr lang="en-US" altLang="zh-CN"/>
          </a:p>
        </p:txBody>
      </p:sp>
    </p:spTree>
    <p:extLst>
      <p:ext uri="{BB962C8B-B14F-4D97-AF65-F5344CB8AC3E}">
        <p14:creationId xmlns:p14="http://schemas.microsoft.com/office/powerpoint/2010/main" val="1887870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5028DF1A-87B2-4280-AE00-852A4BD021EC}" type="slidenum">
              <a:rPr lang="en-US" altLang="zh-CN"/>
              <a:pPr/>
              <a:t>‹#›</a:t>
            </a:fld>
            <a:endParaRPr lang="en-US" altLang="zh-CN"/>
          </a:p>
        </p:txBody>
      </p:sp>
    </p:spTree>
    <p:extLst>
      <p:ext uri="{BB962C8B-B14F-4D97-AF65-F5344CB8AC3E}">
        <p14:creationId xmlns:p14="http://schemas.microsoft.com/office/powerpoint/2010/main" val="1193521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03FE0868-1AC0-4AD7-8124-F8221AE674F3}" type="slidenum">
              <a:rPr lang="en-US" altLang="zh-CN"/>
              <a:pPr/>
              <a:t>‹#›</a:t>
            </a:fld>
            <a:endParaRPr lang="en-US" altLang="zh-CN"/>
          </a:p>
        </p:txBody>
      </p:sp>
    </p:spTree>
    <p:extLst>
      <p:ext uri="{BB962C8B-B14F-4D97-AF65-F5344CB8AC3E}">
        <p14:creationId xmlns:p14="http://schemas.microsoft.com/office/powerpoint/2010/main" val="3949955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AD83CBC2-C38E-470A-A8FC-9A9C1FEB15FB}" type="slidenum">
              <a:rPr lang="en-US" altLang="zh-CN"/>
              <a:pPr/>
              <a:t>‹#›</a:t>
            </a:fld>
            <a:endParaRPr lang="en-US" altLang="zh-CN"/>
          </a:p>
        </p:txBody>
      </p:sp>
    </p:spTree>
    <p:extLst>
      <p:ext uri="{BB962C8B-B14F-4D97-AF65-F5344CB8AC3E}">
        <p14:creationId xmlns:p14="http://schemas.microsoft.com/office/powerpoint/2010/main" val="1351702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8A9A3C91-2298-47FF-845A-ED08C5F1907C}" type="slidenum">
              <a:rPr lang="en-US" altLang="zh-CN"/>
              <a:pPr/>
              <a:t>‹#›</a:t>
            </a:fld>
            <a:endParaRPr lang="en-US" altLang="zh-CN"/>
          </a:p>
        </p:txBody>
      </p:sp>
    </p:spTree>
    <p:extLst>
      <p:ext uri="{BB962C8B-B14F-4D97-AF65-F5344CB8AC3E}">
        <p14:creationId xmlns:p14="http://schemas.microsoft.com/office/powerpoint/2010/main" val="395956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A71B1D22-2DDF-485E-BA9E-90723BAA5770}" type="slidenum">
              <a:rPr lang="en-US" altLang="zh-CN"/>
              <a:pPr/>
              <a:t>‹#›</a:t>
            </a:fld>
            <a:endParaRPr lang="en-US" altLang="zh-CN"/>
          </a:p>
        </p:txBody>
      </p:sp>
    </p:spTree>
    <p:extLst>
      <p:ext uri="{BB962C8B-B14F-4D97-AF65-F5344CB8AC3E}">
        <p14:creationId xmlns:p14="http://schemas.microsoft.com/office/powerpoint/2010/main" val="958576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6"/>
          <a:srcRect/>
          <a:stretch>
            <a:fillRect/>
          </a:stretch>
        </a:blipFill>
        <a:effectLst/>
      </p:bgPr>
    </p:bg>
    <p:spTree>
      <p:nvGrpSpPr>
        <p:cNvPr id="1" name=""/>
        <p:cNvGrpSpPr/>
        <p:nvPr/>
      </p:nvGrpSpPr>
      <p:grpSpPr>
        <a:xfrm>
          <a:off x="0" y="0"/>
          <a:ext cx="0" cy="0"/>
          <a:chOff x="0" y="0"/>
          <a:chExt cx="0" cy="0"/>
        </a:xfrm>
      </p:grpSpPr>
      <p:sp>
        <p:nvSpPr>
          <p:cNvPr id="200706"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200707"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2"/>
            <a:r>
              <a:rPr lang="zh-CN" altLang="en-US" smtClean="0"/>
              <a:t>第三级</a:t>
            </a:r>
          </a:p>
          <a:p>
            <a:pPr lvl="3"/>
            <a:r>
              <a:rPr lang="zh-CN" altLang="en-US" smtClean="0"/>
              <a:t>第四级</a:t>
            </a:r>
          </a:p>
          <a:p>
            <a:pPr lvl="4"/>
            <a:r>
              <a:rPr lang="zh-CN" altLang="en-US" smtClean="0"/>
              <a:t>第五级</a:t>
            </a:r>
          </a:p>
        </p:txBody>
      </p:sp>
      <p:sp>
        <p:nvSpPr>
          <p:cNvPr id="200708"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a:lvl1pPr>
          </a:lstStyle>
          <a:p>
            <a:endParaRPr lang="en-US" altLang="zh-CN"/>
          </a:p>
        </p:txBody>
      </p:sp>
      <p:sp>
        <p:nvSpPr>
          <p:cNvPr id="200709"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a:lvl1pPr>
          </a:lstStyle>
          <a:p>
            <a:endParaRPr lang="en-US" altLang="zh-CN"/>
          </a:p>
        </p:txBody>
      </p:sp>
      <p:sp>
        <p:nvSpPr>
          <p:cNvPr id="200710"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a:lvl1pPr>
          </a:lstStyle>
          <a:p>
            <a:fld id="{9D034F32-5031-48FF-AEDB-85423E02259D}" type="slidenum">
              <a:rPr lang="en-US" altLang="zh-CN"/>
              <a:pPr/>
              <a:t>‹#›</a:t>
            </a:fld>
            <a:endParaRPr lang="en-US" altLang="zh-CN"/>
          </a:p>
        </p:txBody>
      </p:sp>
    </p:spTree>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700" r:id="rId12"/>
    <p:sldLayoutId id="2147483701" r:id="rId13"/>
    <p:sldLayoutId id="2147483702" r:id="rId14"/>
  </p:sldLayoutIdLst>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ea typeface="宋体" pitchFamily="2" charset="-122"/>
        </a:defRPr>
      </a:lvl2pPr>
      <a:lvl3pPr algn="ctr" rtl="0" fontAlgn="base">
        <a:spcBef>
          <a:spcPct val="0"/>
        </a:spcBef>
        <a:spcAft>
          <a:spcPct val="0"/>
        </a:spcAft>
        <a:defRPr sz="4400">
          <a:solidFill>
            <a:schemeClr val="tx2"/>
          </a:solidFill>
          <a:latin typeface="Arial" charset="0"/>
          <a:ea typeface="宋体" pitchFamily="2" charset="-122"/>
        </a:defRPr>
      </a:lvl3pPr>
      <a:lvl4pPr algn="ctr" rtl="0" fontAlgn="base">
        <a:spcBef>
          <a:spcPct val="0"/>
        </a:spcBef>
        <a:spcAft>
          <a:spcPct val="0"/>
        </a:spcAft>
        <a:defRPr sz="4400">
          <a:solidFill>
            <a:schemeClr val="tx2"/>
          </a:solidFill>
          <a:latin typeface="Arial" charset="0"/>
          <a:ea typeface="宋体" pitchFamily="2" charset="-122"/>
        </a:defRPr>
      </a:lvl4pPr>
      <a:lvl5pPr algn="ctr" rtl="0" fontAlgn="base">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ea typeface="+mn-ea"/>
        </a:defRPr>
      </a:lvl2pPr>
      <a:lvl3pPr marL="1143000" indent="-228600" algn="l" rtl="0" fontAlgn="base">
        <a:spcBef>
          <a:spcPct val="20000"/>
        </a:spcBef>
        <a:spcAft>
          <a:spcPct val="0"/>
        </a:spcAft>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3.xml"/><Relationship Id="rId1" Type="http://schemas.openxmlformats.org/officeDocument/2006/relationships/vmlDrawing" Target="../drawings/vmlDrawing2.vml"/><Relationship Id="rId4" Type="http://schemas.openxmlformats.org/officeDocument/2006/relationships/image" Target="../media/image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3.xml"/><Relationship Id="rId1" Type="http://schemas.openxmlformats.org/officeDocument/2006/relationships/vmlDrawing" Target="../drawings/vmlDrawing3.vml"/><Relationship Id="rId4"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oleObject" Target="../embeddings/Microsoft_Word_97_-_2003___1.doc"/><Relationship Id="rId2" Type="http://schemas.openxmlformats.org/officeDocument/2006/relationships/slideLayout" Target="../slideLayouts/slideLayout13.xml"/><Relationship Id="rId1" Type="http://schemas.openxmlformats.org/officeDocument/2006/relationships/vmlDrawing" Target="../drawings/vmlDrawing4.vml"/><Relationship Id="rId4" Type="http://schemas.openxmlformats.org/officeDocument/2006/relationships/image" Target="../media/image7.emf"/></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3.xml"/><Relationship Id="rId1" Type="http://schemas.openxmlformats.org/officeDocument/2006/relationships/vmlDrawing" Target="../drawings/vmlDrawing5.vml"/><Relationship Id="rId4" Type="http://schemas.openxmlformats.org/officeDocument/2006/relationships/image" Target="../media/image8.emf"/></Relationships>
</file>

<file path=ppt/slides/_rels/slide15.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13.xml"/><Relationship Id="rId5" Type="http://schemas.openxmlformats.org/officeDocument/2006/relationships/image" Target="../media/image14.jpeg"/><Relationship Id="rId4" Type="http://schemas.openxmlformats.org/officeDocument/2006/relationships/image" Target="../media/image13.jpeg"/></Relationships>
</file>

<file path=ppt/slides/_rels/slide2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3.xml"/><Relationship Id="rId5" Type="http://schemas.openxmlformats.org/officeDocument/2006/relationships/image" Target="../media/image18.jpeg"/><Relationship Id="rId4" Type="http://schemas.openxmlformats.org/officeDocument/2006/relationships/image" Target="../media/image17.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3.xml"/><Relationship Id="rId1" Type="http://schemas.openxmlformats.org/officeDocument/2006/relationships/vmlDrawing" Target="../drawings/vmlDrawing1.vml"/><Relationship Id="rId4" Type="http://schemas.openxmlformats.org/officeDocument/2006/relationships/image" Target="../media/image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7" name="Text Box 5"/>
          <p:cNvSpPr txBox="1">
            <a:spLocks noChangeArrowheads="1"/>
          </p:cNvSpPr>
          <p:nvPr/>
        </p:nvSpPr>
        <p:spPr bwMode="auto">
          <a:xfrm>
            <a:off x="611188" y="1412875"/>
            <a:ext cx="8064500"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zh-CN" altLang="en-US" sz="2400" b="1" dirty="0" smtClean="0">
                <a:effectLst>
                  <a:outerShdw blurRad="38100" dist="38100" dir="2700000" algn="tl">
                    <a:srgbClr val="C0C0C0"/>
                  </a:outerShdw>
                </a:effectLst>
                <a:latin typeface="楷体_GB2312" pitchFamily="49" charset="-122"/>
                <a:ea typeface="楷体_GB2312" pitchFamily="49" charset="-122"/>
              </a:rPr>
              <a:t>四川省</a:t>
            </a:r>
            <a:r>
              <a:rPr lang="zh-CN" altLang="en-US" sz="2400" b="1" dirty="0">
                <a:effectLst>
                  <a:outerShdw blurRad="38100" dist="38100" dir="2700000" algn="tl">
                    <a:srgbClr val="C0C0C0"/>
                  </a:outerShdw>
                </a:effectLst>
                <a:latin typeface="楷体_GB2312" pitchFamily="49" charset="-122"/>
                <a:ea typeface="楷体_GB2312" pitchFamily="49" charset="-122"/>
              </a:rPr>
              <a:t>技术创新重点</a:t>
            </a:r>
            <a:r>
              <a:rPr lang="zh-CN" altLang="en-US" sz="2400" b="1" dirty="0" smtClean="0">
                <a:effectLst>
                  <a:outerShdw blurRad="38100" dist="38100" dir="2700000" algn="tl">
                    <a:srgbClr val="C0C0C0"/>
                  </a:outerShdw>
                </a:effectLst>
                <a:latin typeface="楷体_GB2312" pitchFamily="49" charset="-122"/>
                <a:ea typeface="楷体_GB2312" pitchFamily="49" charset="-122"/>
              </a:rPr>
              <a:t>项目</a:t>
            </a:r>
            <a:endParaRPr lang="en-US" altLang="zh-CN" sz="2400" b="1" dirty="0" smtClean="0">
              <a:effectLst>
                <a:outerShdw blurRad="38100" dist="38100" dir="2700000" algn="tl">
                  <a:srgbClr val="C0C0C0"/>
                </a:outerShdw>
              </a:effectLst>
              <a:latin typeface="楷体_GB2312" pitchFamily="49" charset="-122"/>
              <a:ea typeface="楷体_GB2312" pitchFamily="49" charset="-122"/>
            </a:endParaRPr>
          </a:p>
          <a:p>
            <a:pPr algn="ctr"/>
            <a:endParaRPr lang="zh-CN" altLang="en-US" sz="2400" dirty="0" smtClean="0">
              <a:effectLst>
                <a:outerShdw blurRad="38100" dist="38100" dir="2700000" algn="tl">
                  <a:srgbClr val="C0C0C0"/>
                </a:outerShdw>
              </a:effectLst>
              <a:latin typeface="楷体_GB2312" pitchFamily="49" charset="-122"/>
              <a:ea typeface="楷体_GB2312" pitchFamily="49" charset="-122"/>
            </a:endParaRPr>
          </a:p>
          <a:p>
            <a:pPr algn="ctr"/>
            <a:r>
              <a:rPr lang="zh-CN" altLang="en-US" sz="3200" b="1" dirty="0" smtClean="0">
                <a:effectLst>
                  <a:outerShdw blurRad="38100" dist="38100" dir="2700000" algn="tl">
                    <a:srgbClr val="C0C0C0"/>
                  </a:outerShdw>
                </a:effectLst>
                <a:latin typeface="楷体_GB2312" pitchFamily="49" charset="-122"/>
                <a:ea typeface="楷体_GB2312" pitchFamily="49" charset="-122"/>
              </a:rPr>
              <a:t>验收</a:t>
            </a:r>
            <a:r>
              <a:rPr lang="zh-CN" altLang="en-US" sz="3200" b="1" dirty="0">
                <a:effectLst>
                  <a:outerShdw blurRad="38100" dist="38100" dir="2700000" algn="tl">
                    <a:srgbClr val="C0C0C0"/>
                  </a:outerShdw>
                </a:effectLst>
                <a:latin typeface="楷体_GB2312" pitchFamily="49" charset="-122"/>
                <a:ea typeface="楷体_GB2312" pitchFamily="49" charset="-122"/>
              </a:rPr>
              <a:t>报告</a:t>
            </a:r>
            <a:r>
              <a:rPr lang="zh-CN" altLang="en-US" sz="2400" b="1" dirty="0">
                <a:effectLst>
                  <a:outerShdw blurRad="38100" dist="38100" dir="2700000" algn="tl">
                    <a:srgbClr val="C0C0C0"/>
                  </a:outerShdw>
                </a:effectLst>
              </a:rPr>
              <a:t>　</a:t>
            </a:r>
            <a:r>
              <a:rPr lang="zh-CN" altLang="en-US" sz="1800" dirty="0"/>
              <a:t> </a:t>
            </a:r>
          </a:p>
        </p:txBody>
      </p:sp>
      <p:sp>
        <p:nvSpPr>
          <p:cNvPr id="3078" name="Text Box 6"/>
          <p:cNvSpPr txBox="1">
            <a:spLocks noChangeArrowheads="1"/>
          </p:cNvSpPr>
          <p:nvPr/>
        </p:nvSpPr>
        <p:spPr bwMode="auto">
          <a:xfrm>
            <a:off x="2339975" y="4724400"/>
            <a:ext cx="4608513"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ctr"/>
            <a:r>
              <a:rPr lang="zh-CN" altLang="en-US" sz="2400" b="1" dirty="0">
                <a:latin typeface="楷体_GB2312" pitchFamily="49" charset="-122"/>
                <a:ea typeface="楷体_GB2312" pitchFamily="49" charset="-122"/>
              </a:rPr>
              <a:t>成都东方盛行电子有限责任公司</a:t>
            </a:r>
            <a:r>
              <a:rPr lang="zh-CN" altLang="en-US" sz="1800" dirty="0">
                <a:latin typeface="楷体_GB2312" pitchFamily="49" charset="-122"/>
                <a:ea typeface="楷体_GB2312" pitchFamily="49" charset="-122"/>
              </a:rPr>
              <a:t> </a:t>
            </a:r>
            <a:endParaRPr lang="zh-CN" altLang="en-US" sz="2400" b="1" dirty="0">
              <a:latin typeface="楷体_GB2312" pitchFamily="49" charset="-122"/>
              <a:ea typeface="楷体_GB2312" pitchFamily="49" charset="-122"/>
            </a:endParaRPr>
          </a:p>
          <a:p>
            <a:pPr algn="ctr"/>
            <a:r>
              <a:rPr lang="zh-CN" altLang="en-US" sz="2400" b="1" dirty="0">
                <a:latin typeface="楷体_GB2312" pitchFamily="49" charset="-122"/>
                <a:ea typeface="楷体_GB2312" pitchFamily="49" charset="-122"/>
              </a:rPr>
              <a:t>       </a:t>
            </a:r>
          </a:p>
          <a:p>
            <a:pPr algn="ctr"/>
            <a:r>
              <a:rPr lang="zh-CN" altLang="en-US" sz="2400" b="1" dirty="0" smtClean="0">
                <a:latin typeface="楷体_GB2312" pitchFamily="49" charset="-122"/>
                <a:ea typeface="楷体_GB2312" pitchFamily="49" charset="-122"/>
              </a:rPr>
              <a:t>二○一一年四月</a:t>
            </a:r>
            <a:r>
              <a:rPr lang="zh-CN" altLang="en-US" sz="2400" dirty="0" smtClean="0">
                <a:latin typeface="楷体_GB2312" pitchFamily="49" charset="-122"/>
                <a:ea typeface="楷体_GB2312" pitchFamily="49" charset="-122"/>
              </a:rPr>
              <a:t> </a:t>
            </a:r>
            <a:endParaRPr lang="zh-CN" altLang="en-US" sz="2400" dirty="0">
              <a:latin typeface="楷体_GB2312" pitchFamily="49" charset="-122"/>
              <a:ea typeface="楷体_GB2312" pitchFamily="49" charset="-122"/>
            </a:endParaRPr>
          </a:p>
        </p:txBody>
      </p:sp>
      <p:sp>
        <p:nvSpPr>
          <p:cNvPr id="3111" name="Rectangle 39"/>
          <p:cNvSpPr>
            <a:spLocks noChangeArrowheads="1"/>
          </p:cNvSpPr>
          <p:nvPr/>
        </p:nvSpPr>
        <p:spPr bwMode="auto">
          <a:xfrm>
            <a:off x="323528" y="3500438"/>
            <a:ext cx="8352160"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zh-CN" altLang="en-US" sz="2400" b="1" dirty="0">
                <a:effectLst>
                  <a:outerShdw blurRad="38100" dist="38100" dir="2700000" algn="tl">
                    <a:srgbClr val="C0C0C0"/>
                  </a:outerShdw>
                </a:effectLst>
                <a:latin typeface="楷体_GB2312" pitchFamily="49" charset="-122"/>
                <a:ea typeface="楷体_GB2312" pitchFamily="49" charset="-122"/>
              </a:rPr>
              <a:t>项目名称：多通道实时流媒体高清数字电视视频播出系统</a:t>
            </a:r>
            <a:endParaRPr lang="zh-CN" altLang="en-US" sz="3200" b="1" dirty="0">
              <a:effectLst>
                <a:outerShdw blurRad="38100" dist="38100" dir="2700000" algn="tl">
                  <a:srgbClr val="C0C0C0"/>
                </a:outerShdw>
              </a:effectLst>
            </a:endParaRPr>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4.2	</a:t>
            </a:r>
            <a:r>
              <a:rPr lang="zh-CN" altLang="en-US" sz="3200" b="1" dirty="0">
                <a:solidFill>
                  <a:schemeClr val="bg1"/>
                </a:solidFill>
                <a:latin typeface="楷体_GB2312" pitchFamily="49" charset="-122"/>
                <a:ea typeface="楷体_GB2312" pitchFamily="49" charset="-122"/>
              </a:rPr>
              <a:t>技术方案</a:t>
            </a:r>
            <a:endParaRPr lang="zh-CN" altLang="en-US" sz="3200" dirty="0"/>
          </a:p>
        </p:txBody>
      </p:sp>
      <p:sp>
        <p:nvSpPr>
          <p:cNvPr id="6" name="Rectangle 4"/>
          <p:cNvSpPr>
            <a:spLocks noChangeArrowheads="1"/>
          </p:cNvSpPr>
          <p:nvPr/>
        </p:nvSpPr>
        <p:spPr bwMode="auto">
          <a:xfrm>
            <a:off x="684213" y="1484313"/>
            <a:ext cx="7056139" cy="574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smtClean="0">
                <a:solidFill>
                  <a:srgbClr val="FF9900"/>
                </a:solidFill>
              </a:rPr>
              <a:t>数据流程</a:t>
            </a:r>
            <a:endParaRPr lang="zh-CN" altLang="en-US" sz="2400" b="1" dirty="0">
              <a:solidFill>
                <a:srgbClr val="FF99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2381006010"/>
              </p:ext>
            </p:extLst>
          </p:nvPr>
        </p:nvGraphicFramePr>
        <p:xfrm>
          <a:off x="1043608" y="2204863"/>
          <a:ext cx="7344816" cy="4258431"/>
        </p:xfrm>
        <a:graphic>
          <a:graphicData uri="http://schemas.openxmlformats.org/presentationml/2006/ole">
            <mc:AlternateContent xmlns:mc="http://schemas.openxmlformats.org/markup-compatibility/2006">
              <mc:Choice xmlns:v="urn:schemas-microsoft-com:vml" Requires="v">
                <p:oleObj spid="_x0000_s366627" name="Visio" r:id="rId3" imgW="4485354" imgH="2432620" progId="Visio.Drawing.11">
                  <p:embed/>
                </p:oleObj>
              </mc:Choice>
              <mc:Fallback>
                <p:oleObj name="Visio" r:id="rId3" imgW="4485354" imgH="2432620"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43608" y="2204863"/>
                        <a:ext cx="7344816" cy="4258431"/>
                      </a:xfrm>
                      <a:prstGeom prst="rect">
                        <a:avLst/>
                      </a:prstGeom>
                      <a:noFill/>
                    </p:spPr>
                  </p:pic>
                </p:oleObj>
              </mc:Fallback>
            </mc:AlternateContent>
          </a:graphicData>
        </a:graphic>
      </p:graphicFrame>
    </p:spTree>
    <p:extLst>
      <p:ext uri="{BB962C8B-B14F-4D97-AF65-F5344CB8AC3E}">
        <p14:creationId xmlns:p14="http://schemas.microsoft.com/office/powerpoint/2010/main" val="233406933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4.2.2 </a:t>
            </a:r>
            <a:r>
              <a:rPr lang="zh-CN" altLang="en-US" sz="3200" b="1" dirty="0" smtClean="0">
                <a:solidFill>
                  <a:schemeClr val="bg1"/>
                </a:solidFill>
                <a:latin typeface="楷体_GB2312" pitchFamily="49" charset="-122"/>
                <a:ea typeface="楷体_GB2312" pitchFamily="49" charset="-122"/>
              </a:rPr>
              <a:t>系统软件</a:t>
            </a:r>
            <a:r>
              <a:rPr lang="zh-CN" altLang="en-US" sz="3200" b="1" dirty="0">
                <a:solidFill>
                  <a:schemeClr val="bg1"/>
                </a:solidFill>
                <a:latin typeface="楷体_GB2312" pitchFamily="49" charset="-122"/>
                <a:ea typeface="楷体_GB2312" pitchFamily="49" charset="-122"/>
              </a:rPr>
              <a:t>设计</a:t>
            </a:r>
            <a:endParaRPr lang="zh-CN" altLang="en-US" sz="3200" dirty="0"/>
          </a:p>
        </p:txBody>
      </p:sp>
      <p:sp>
        <p:nvSpPr>
          <p:cNvPr id="6" name="Rectangle 4"/>
          <p:cNvSpPr>
            <a:spLocks noChangeArrowheads="1"/>
          </p:cNvSpPr>
          <p:nvPr/>
        </p:nvSpPr>
        <p:spPr bwMode="auto">
          <a:xfrm>
            <a:off x="684213" y="1412776"/>
            <a:ext cx="7704211"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smtClean="0">
                <a:solidFill>
                  <a:srgbClr val="FF9900"/>
                </a:solidFill>
              </a:rPr>
              <a:t>特点</a:t>
            </a:r>
          </a:p>
          <a:p>
            <a:pPr marL="800100" lvl="1" indent="-342900">
              <a:lnSpc>
                <a:spcPct val="150000"/>
              </a:lnSpc>
              <a:buFont typeface="Arial" pitchFamily="34" charset="0"/>
              <a:buChar char="•"/>
            </a:pPr>
            <a:r>
              <a:rPr lang="zh-CN" altLang="en-US" sz="2000" b="1" dirty="0">
                <a:latin typeface="楷体_GB2312" pitchFamily="49" charset="-122"/>
                <a:ea typeface="楷体_GB2312"/>
              </a:rPr>
              <a:t>软件系统成熟稳定，可升级可维护性好视频播出</a:t>
            </a:r>
            <a:r>
              <a:rPr lang="zh-CN" altLang="en-US" sz="2000" b="1" dirty="0" smtClean="0">
                <a:latin typeface="楷体_GB2312" pitchFamily="49" charset="-122"/>
                <a:ea typeface="楷体_GB2312"/>
              </a:rPr>
              <a:t>系统</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a:latin typeface="楷体_GB2312" pitchFamily="49" charset="-122"/>
                <a:ea typeface="楷体_GB2312"/>
              </a:rPr>
              <a:t>软件对视频播出系统及周边设备要有良好的</a:t>
            </a:r>
            <a:r>
              <a:rPr lang="zh-CN" altLang="en-US" sz="2000" b="1" dirty="0" smtClean="0">
                <a:latin typeface="楷体_GB2312" pitchFamily="49" charset="-122"/>
                <a:ea typeface="楷体_GB2312"/>
              </a:rPr>
              <a:t>支持</a:t>
            </a:r>
            <a:endParaRPr lang="en-US" altLang="zh-CN" sz="2000" b="1" dirty="0">
              <a:latin typeface="楷体_GB2312" pitchFamily="49" charset="-122"/>
              <a:ea typeface="楷体_GB2312"/>
            </a:endParaRPr>
          </a:p>
          <a:p>
            <a:pPr marL="800100" lvl="1" indent="-342900">
              <a:lnSpc>
                <a:spcPct val="150000"/>
              </a:lnSpc>
              <a:buFont typeface="Arial" pitchFamily="34" charset="0"/>
              <a:buChar char="•"/>
            </a:pPr>
            <a:r>
              <a:rPr lang="zh-CN" altLang="en-US" sz="2000" b="1" dirty="0">
                <a:latin typeface="楷体_GB2312" pitchFamily="49" charset="-122"/>
                <a:ea typeface="楷体_GB2312"/>
              </a:rPr>
              <a:t>软件能对</a:t>
            </a:r>
            <a:r>
              <a:rPr lang="en-US" altLang="zh-CN" sz="2000" b="1" dirty="0">
                <a:latin typeface="楷体_GB2312" pitchFamily="49" charset="-122"/>
                <a:ea typeface="楷体_GB2312"/>
              </a:rPr>
              <a:t>DVD</a:t>
            </a:r>
            <a:r>
              <a:rPr lang="zh-CN" altLang="en-US" sz="2000" b="1" dirty="0">
                <a:latin typeface="楷体_GB2312" pitchFamily="49" charset="-122"/>
                <a:ea typeface="楷体_GB2312"/>
              </a:rPr>
              <a:t>文件、对主流非编生成的</a:t>
            </a:r>
            <a:r>
              <a:rPr lang="en-US" altLang="zh-CN" sz="2000" b="1" dirty="0" err="1">
                <a:latin typeface="楷体_GB2312" pitchFamily="49" charset="-122"/>
                <a:ea typeface="楷体_GB2312"/>
              </a:rPr>
              <a:t>MPEG2</a:t>
            </a:r>
            <a:r>
              <a:rPr lang="zh-CN" altLang="en-US" sz="2000" b="1" dirty="0">
                <a:latin typeface="楷体_GB2312" pitchFamily="49" charset="-122"/>
                <a:ea typeface="楷体_GB2312"/>
              </a:rPr>
              <a:t>文件提供良好的支持，通过检测</a:t>
            </a:r>
            <a:r>
              <a:rPr lang="zh-CN" altLang="en-US" sz="2000" b="1" dirty="0" smtClean="0">
                <a:latin typeface="楷体_GB2312" pitchFamily="49" charset="-122"/>
                <a:ea typeface="楷体_GB2312"/>
              </a:rPr>
              <a:t>直接播出</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a:latin typeface="楷体_GB2312" pitchFamily="49" charset="-122"/>
                <a:ea typeface="楷体_GB2312"/>
              </a:rPr>
              <a:t>软件具有良好的智能性互动</a:t>
            </a:r>
            <a:r>
              <a:rPr lang="zh-CN" altLang="en-US" sz="2000" b="1" dirty="0" smtClean="0">
                <a:latin typeface="楷体_GB2312" pitchFamily="49" charset="-122"/>
                <a:ea typeface="楷体_GB2312"/>
              </a:rPr>
              <a:t>性</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a:latin typeface="楷体_GB2312" pitchFamily="49" charset="-122"/>
                <a:ea typeface="楷体_GB2312"/>
              </a:rPr>
              <a:t>软件具备对播出相关设备的检测报警与自动应急</a:t>
            </a:r>
            <a:r>
              <a:rPr lang="zh-CN" altLang="en-US" sz="2000" b="1" dirty="0" smtClean="0">
                <a:latin typeface="楷体_GB2312" pitchFamily="49" charset="-122"/>
                <a:ea typeface="楷体_GB2312"/>
              </a:rPr>
              <a:t>功能</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a:latin typeface="楷体_GB2312" pitchFamily="49" charset="-122"/>
                <a:ea typeface="楷体_GB2312"/>
              </a:rPr>
              <a:t>软件具备自动维护</a:t>
            </a:r>
            <a:r>
              <a:rPr lang="zh-CN" altLang="en-US" sz="2000" b="1" dirty="0" smtClean="0">
                <a:latin typeface="楷体_GB2312" pitchFamily="49" charset="-122"/>
                <a:ea typeface="楷体_GB2312"/>
              </a:rPr>
              <a:t>功能</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a:latin typeface="楷体_GB2312" pitchFamily="49" charset="-122"/>
                <a:ea typeface="楷体_GB2312"/>
              </a:rPr>
              <a:t>具备播出系统和上载系统的“读写缓冲”</a:t>
            </a:r>
            <a:r>
              <a:rPr lang="zh-CN" altLang="en-US" sz="2000" b="1" dirty="0" smtClean="0">
                <a:latin typeface="楷体_GB2312" pitchFamily="49" charset="-122"/>
                <a:ea typeface="楷体_GB2312"/>
              </a:rPr>
              <a:t>机制</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a:latin typeface="楷体_GB2312" pitchFamily="49" charset="-122"/>
                <a:ea typeface="楷体_GB2312"/>
              </a:rPr>
              <a:t>对节目文件具有容错</a:t>
            </a:r>
            <a:r>
              <a:rPr lang="zh-CN" altLang="en-US" sz="2000" b="1" dirty="0" smtClean="0">
                <a:latin typeface="楷体_GB2312" pitchFamily="49" charset="-122"/>
                <a:ea typeface="楷体_GB2312"/>
              </a:rPr>
              <a:t>能力</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a:latin typeface="楷体_GB2312" pitchFamily="49" charset="-122"/>
                <a:ea typeface="楷体_GB2312"/>
              </a:rPr>
              <a:t>支持多种网络构架</a:t>
            </a:r>
            <a:endParaRPr lang="en-US" altLang="zh-CN" sz="2000" b="1" dirty="0" smtClean="0">
              <a:latin typeface="楷体_GB2312" pitchFamily="49" charset="-122"/>
              <a:ea typeface="楷体_GB2312"/>
            </a:endParaRPr>
          </a:p>
        </p:txBody>
      </p:sp>
    </p:spTree>
    <p:extLst>
      <p:ext uri="{BB962C8B-B14F-4D97-AF65-F5344CB8AC3E}">
        <p14:creationId xmlns:p14="http://schemas.microsoft.com/office/powerpoint/2010/main" val="182786682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4.2.2 </a:t>
            </a:r>
            <a:r>
              <a:rPr lang="zh-CN" altLang="en-US" sz="3200" b="1" dirty="0" smtClean="0">
                <a:solidFill>
                  <a:schemeClr val="bg1"/>
                </a:solidFill>
                <a:latin typeface="楷体_GB2312" pitchFamily="49" charset="-122"/>
                <a:ea typeface="楷体_GB2312" pitchFamily="49" charset="-122"/>
              </a:rPr>
              <a:t>系统软件</a:t>
            </a:r>
            <a:r>
              <a:rPr lang="zh-CN" altLang="en-US" sz="3200" b="1" dirty="0">
                <a:solidFill>
                  <a:schemeClr val="bg1"/>
                </a:solidFill>
                <a:latin typeface="楷体_GB2312" pitchFamily="49" charset="-122"/>
                <a:ea typeface="楷体_GB2312" pitchFamily="49" charset="-122"/>
              </a:rPr>
              <a:t>设计</a:t>
            </a:r>
            <a:endParaRPr lang="zh-CN" altLang="en-US" sz="3200" dirty="0"/>
          </a:p>
        </p:txBody>
      </p:sp>
      <p:sp>
        <p:nvSpPr>
          <p:cNvPr id="6" name="Rectangle 4"/>
          <p:cNvSpPr>
            <a:spLocks noChangeArrowheads="1"/>
          </p:cNvSpPr>
          <p:nvPr/>
        </p:nvSpPr>
        <p:spPr bwMode="auto">
          <a:xfrm>
            <a:off x="684213" y="1412776"/>
            <a:ext cx="7704211" cy="574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smtClean="0">
                <a:solidFill>
                  <a:srgbClr val="FF9900"/>
                </a:solidFill>
              </a:rPr>
              <a:t>软件</a:t>
            </a:r>
            <a:r>
              <a:rPr lang="zh-CN" altLang="en-US" sz="2400" b="1" dirty="0">
                <a:solidFill>
                  <a:srgbClr val="FF9900"/>
                </a:solidFill>
              </a:rPr>
              <a:t>系统框架</a:t>
            </a:r>
            <a:endParaRPr lang="zh-CN" altLang="en-US" sz="2400" b="1" dirty="0" smtClean="0">
              <a:solidFill>
                <a:srgbClr val="FF99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3268188843"/>
              </p:ext>
            </p:extLst>
          </p:nvPr>
        </p:nvGraphicFramePr>
        <p:xfrm>
          <a:off x="684213" y="1987357"/>
          <a:ext cx="7992243" cy="4457589"/>
        </p:xfrm>
        <a:graphic>
          <a:graphicData uri="http://schemas.openxmlformats.org/presentationml/2006/ole">
            <mc:AlternateContent xmlns:mc="http://schemas.openxmlformats.org/markup-compatibility/2006">
              <mc:Choice xmlns:v="urn:schemas-microsoft-com:vml" Requires="v">
                <p:oleObj spid="_x0000_s367648" name="Visio" r:id="rId3" imgW="6560526" imgH="4366723" progId="Visio.Drawing.11">
                  <p:embed/>
                </p:oleObj>
              </mc:Choice>
              <mc:Fallback>
                <p:oleObj name="Visio" r:id="rId3" imgW="6560526" imgH="4366723"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4213" y="1987357"/>
                        <a:ext cx="7992243" cy="4457589"/>
                      </a:xfrm>
                      <a:prstGeom prst="rect">
                        <a:avLst/>
                      </a:prstGeom>
                      <a:noFill/>
                    </p:spPr>
                  </p:pic>
                </p:oleObj>
              </mc:Fallback>
            </mc:AlternateContent>
          </a:graphicData>
        </a:graphic>
      </p:graphicFrame>
    </p:spTree>
    <p:extLst>
      <p:ext uri="{BB962C8B-B14F-4D97-AF65-F5344CB8AC3E}">
        <p14:creationId xmlns:p14="http://schemas.microsoft.com/office/powerpoint/2010/main" val="173254222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4.2.2 </a:t>
            </a:r>
            <a:r>
              <a:rPr lang="zh-CN" altLang="en-US" sz="3200" b="1" dirty="0" smtClean="0">
                <a:solidFill>
                  <a:schemeClr val="bg1"/>
                </a:solidFill>
                <a:latin typeface="楷体_GB2312" pitchFamily="49" charset="-122"/>
                <a:ea typeface="楷体_GB2312" pitchFamily="49" charset="-122"/>
              </a:rPr>
              <a:t>系统软件</a:t>
            </a:r>
            <a:r>
              <a:rPr lang="zh-CN" altLang="en-US" sz="3200" b="1" dirty="0">
                <a:solidFill>
                  <a:schemeClr val="bg1"/>
                </a:solidFill>
                <a:latin typeface="楷体_GB2312" pitchFamily="49" charset="-122"/>
                <a:ea typeface="楷体_GB2312" pitchFamily="49" charset="-122"/>
              </a:rPr>
              <a:t>设计</a:t>
            </a:r>
            <a:endParaRPr lang="zh-CN" altLang="en-US" sz="3200" dirty="0"/>
          </a:p>
        </p:txBody>
      </p:sp>
      <p:sp>
        <p:nvSpPr>
          <p:cNvPr id="6" name="Rectangle 4"/>
          <p:cNvSpPr>
            <a:spLocks noChangeArrowheads="1"/>
          </p:cNvSpPr>
          <p:nvPr/>
        </p:nvSpPr>
        <p:spPr bwMode="auto">
          <a:xfrm>
            <a:off x="684213" y="1412776"/>
            <a:ext cx="7704211" cy="574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solidFill>
                  <a:srgbClr val="FF9900"/>
                </a:solidFill>
              </a:rPr>
              <a:t>系统软件</a:t>
            </a:r>
            <a:r>
              <a:rPr lang="zh-CN" altLang="en-US" sz="2400" b="1" dirty="0" smtClean="0">
                <a:solidFill>
                  <a:srgbClr val="FF9900"/>
                </a:solidFill>
              </a:rPr>
              <a:t>结构</a:t>
            </a:r>
            <a:endParaRPr lang="zh-CN" altLang="en-US" sz="2400" b="1" dirty="0" smtClean="0">
              <a:solidFill>
                <a:srgbClr val="FF99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4"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5" name="对象 4"/>
          <p:cNvGraphicFramePr>
            <a:graphicFrameLocks noChangeAspect="1"/>
          </p:cNvGraphicFramePr>
          <p:nvPr>
            <p:extLst>
              <p:ext uri="{D42A27DB-BD31-4B8C-83A1-F6EECF244321}">
                <p14:modId xmlns:p14="http://schemas.microsoft.com/office/powerpoint/2010/main" val="3692552362"/>
              </p:ext>
            </p:extLst>
          </p:nvPr>
        </p:nvGraphicFramePr>
        <p:xfrm>
          <a:off x="709345" y="1987357"/>
          <a:ext cx="7535063" cy="4469502"/>
        </p:xfrm>
        <a:graphic>
          <a:graphicData uri="http://schemas.openxmlformats.org/presentationml/2006/ole">
            <mc:AlternateContent xmlns:mc="http://schemas.openxmlformats.org/markup-compatibility/2006">
              <mc:Choice xmlns:v="urn:schemas-microsoft-com:vml" Requires="v">
                <p:oleObj spid="_x0000_s368672" name="Document" r:id="rId3" imgW="5461597" imgH="3743200" progId="Word.Document.8">
                  <p:embed/>
                </p:oleObj>
              </mc:Choice>
              <mc:Fallback>
                <p:oleObj name="Document" r:id="rId3" imgW="5461597" imgH="3743200" progId="Word.Document.8">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09345" y="1987357"/>
                        <a:ext cx="7535063" cy="4469502"/>
                      </a:xfrm>
                      <a:prstGeom prst="rect">
                        <a:avLst/>
                      </a:prstGeom>
                      <a:noFill/>
                    </p:spPr>
                  </p:pic>
                </p:oleObj>
              </mc:Fallback>
            </mc:AlternateContent>
          </a:graphicData>
        </a:graphic>
      </p:graphicFrame>
    </p:spTree>
    <p:extLst>
      <p:ext uri="{BB962C8B-B14F-4D97-AF65-F5344CB8AC3E}">
        <p14:creationId xmlns:p14="http://schemas.microsoft.com/office/powerpoint/2010/main" val="227419305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4.2.3 </a:t>
            </a:r>
            <a:r>
              <a:rPr lang="zh-CN" altLang="en-US" sz="3200" b="1" dirty="0" smtClean="0">
                <a:solidFill>
                  <a:schemeClr val="bg1"/>
                </a:solidFill>
                <a:latin typeface="楷体_GB2312" pitchFamily="49" charset="-122"/>
                <a:ea typeface="楷体_GB2312" pitchFamily="49" charset="-122"/>
              </a:rPr>
              <a:t>系统</a:t>
            </a:r>
            <a:r>
              <a:rPr lang="zh-CN" altLang="en-US" sz="3200" b="1" dirty="0">
                <a:solidFill>
                  <a:schemeClr val="bg1"/>
                </a:solidFill>
                <a:latin typeface="楷体_GB2312" pitchFamily="49" charset="-122"/>
                <a:ea typeface="楷体_GB2312" pitchFamily="49" charset="-122"/>
              </a:rPr>
              <a:t>存贮方案</a:t>
            </a:r>
            <a:endParaRPr lang="zh-CN" altLang="en-US" sz="3200" dirty="0"/>
          </a:p>
        </p:txBody>
      </p:sp>
      <p:sp>
        <p:nvSpPr>
          <p:cNvPr id="6" name="Rectangle 4"/>
          <p:cNvSpPr>
            <a:spLocks noChangeArrowheads="1"/>
          </p:cNvSpPr>
          <p:nvPr/>
        </p:nvSpPr>
        <p:spPr bwMode="auto">
          <a:xfrm>
            <a:off x="684213" y="1412776"/>
            <a:ext cx="7704211"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solidFill>
                  <a:srgbClr val="FF9900"/>
                </a:solidFill>
              </a:rPr>
              <a:t>三级存贮</a:t>
            </a:r>
            <a:r>
              <a:rPr lang="zh-CN" altLang="en-US" sz="2400" b="1" dirty="0" smtClean="0">
                <a:solidFill>
                  <a:srgbClr val="FF9900"/>
                </a:solidFill>
              </a:rPr>
              <a:t>机制</a:t>
            </a:r>
            <a:endParaRPr lang="zh-CN" altLang="en-US" sz="2400" b="1" dirty="0" smtClean="0">
              <a:solidFill>
                <a:srgbClr val="FF9900"/>
              </a:solidFill>
            </a:endParaRPr>
          </a:p>
          <a:p>
            <a:pPr marL="800100" lvl="1" indent="-342900">
              <a:lnSpc>
                <a:spcPct val="150000"/>
              </a:lnSpc>
              <a:buFont typeface="Arial" pitchFamily="34" charset="0"/>
              <a:buChar char="•"/>
            </a:pPr>
            <a:r>
              <a:rPr lang="zh-CN" altLang="en-US" sz="2000" b="1" dirty="0" smtClean="0">
                <a:latin typeface="楷体_GB2312" pitchFamily="49" charset="-122"/>
                <a:ea typeface="楷体_GB2312"/>
              </a:rPr>
              <a:t>在线存储</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smtClean="0">
                <a:latin typeface="楷体_GB2312" pitchFamily="49" charset="-122"/>
                <a:ea typeface="楷体_GB2312"/>
              </a:rPr>
              <a:t>近</a:t>
            </a:r>
            <a:r>
              <a:rPr lang="zh-CN" altLang="en-US" sz="2000" b="1" dirty="0">
                <a:latin typeface="楷体_GB2312" pitchFamily="49" charset="-122"/>
                <a:ea typeface="楷体_GB2312"/>
              </a:rPr>
              <a:t>线存储（</a:t>
            </a:r>
            <a:r>
              <a:rPr lang="en-US" altLang="zh-CN" sz="2000" b="1" dirty="0">
                <a:latin typeface="楷体_GB2312" pitchFamily="49" charset="-122"/>
                <a:ea typeface="楷体_GB2312"/>
              </a:rPr>
              <a:t>2</a:t>
            </a:r>
            <a:r>
              <a:rPr lang="zh-CN" altLang="en-US" sz="2000" b="1" dirty="0">
                <a:latin typeface="楷体_GB2312" pitchFamily="49" charset="-122"/>
                <a:ea typeface="楷体_GB2312"/>
              </a:rPr>
              <a:t>级存储</a:t>
            </a:r>
            <a:r>
              <a:rPr lang="zh-CN" altLang="en-US" sz="2000" b="1" dirty="0" smtClean="0">
                <a:latin typeface="楷体_GB2312" pitchFamily="49" charset="-122"/>
                <a:ea typeface="楷体_GB2312"/>
              </a:rPr>
              <a:t>）</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smtClean="0">
                <a:latin typeface="楷体_GB2312" pitchFamily="49" charset="-122"/>
                <a:ea typeface="楷体_GB2312"/>
              </a:rPr>
              <a:t>离线存储</a:t>
            </a:r>
            <a:endParaRPr lang="en-US" altLang="zh-CN" sz="2000" b="1" dirty="0" smtClean="0">
              <a:latin typeface="楷体_GB2312" pitchFamily="49" charset="-122"/>
              <a:ea typeface="楷体_GB2312"/>
            </a:endParaRPr>
          </a:p>
          <a:p>
            <a:pPr marL="342900" indent="-342900">
              <a:lnSpc>
                <a:spcPct val="150000"/>
              </a:lnSpc>
              <a:buClr>
                <a:schemeClr val="hlink"/>
              </a:buClr>
              <a:buFont typeface="Wingdings" pitchFamily="2" charset="2"/>
              <a:buChar char="Ø"/>
            </a:pPr>
            <a:r>
              <a:rPr lang="zh-CN" altLang="en-US" sz="2400" b="1" dirty="0">
                <a:solidFill>
                  <a:srgbClr val="FF9900"/>
                </a:solidFill>
              </a:rPr>
              <a:t>播出素材调度</a:t>
            </a:r>
            <a:r>
              <a:rPr lang="zh-CN" altLang="en-US" sz="2400" b="1" dirty="0" smtClean="0">
                <a:solidFill>
                  <a:srgbClr val="FF9900"/>
                </a:solidFill>
              </a:rPr>
              <a:t>流程</a:t>
            </a:r>
            <a:endParaRPr lang="en-US" altLang="zh-CN" sz="2400" b="1" dirty="0">
              <a:solidFill>
                <a:srgbClr val="FF99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3813795275"/>
              </p:ext>
            </p:extLst>
          </p:nvPr>
        </p:nvGraphicFramePr>
        <p:xfrm>
          <a:off x="395536" y="3861048"/>
          <a:ext cx="8540812" cy="2808312"/>
        </p:xfrm>
        <a:graphic>
          <a:graphicData uri="http://schemas.openxmlformats.org/presentationml/2006/ole">
            <mc:AlternateContent xmlns:mc="http://schemas.openxmlformats.org/markup-compatibility/2006">
              <mc:Choice xmlns:v="urn:schemas-microsoft-com:vml" Requires="v">
                <p:oleObj spid="_x0000_s369694" name="Visio" r:id="rId3" imgW="4958562" imgH="1613679" progId="Visio.Drawing.11">
                  <p:embed/>
                </p:oleObj>
              </mc:Choice>
              <mc:Fallback>
                <p:oleObj name="Visio" r:id="rId3" imgW="4958562" imgH="1613679"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536" y="3861048"/>
                        <a:ext cx="8540812" cy="2808312"/>
                      </a:xfrm>
                      <a:prstGeom prst="rect">
                        <a:avLst/>
                      </a:prstGeom>
                      <a:noFill/>
                    </p:spPr>
                  </p:pic>
                </p:oleObj>
              </mc:Fallback>
            </mc:AlternateContent>
          </a:graphicData>
        </a:graphic>
      </p:graphicFrame>
    </p:spTree>
    <p:extLst>
      <p:ext uri="{BB962C8B-B14F-4D97-AF65-F5344CB8AC3E}">
        <p14:creationId xmlns:p14="http://schemas.microsoft.com/office/powerpoint/2010/main" val="250423675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4.2.4 </a:t>
            </a:r>
            <a:r>
              <a:rPr lang="zh-CN" altLang="en-US" sz="3200" b="1" dirty="0" smtClean="0">
                <a:solidFill>
                  <a:schemeClr val="bg1"/>
                </a:solidFill>
                <a:latin typeface="楷体_GB2312" pitchFamily="49" charset="-122"/>
                <a:ea typeface="楷体_GB2312" pitchFamily="49" charset="-122"/>
              </a:rPr>
              <a:t>播出</a:t>
            </a:r>
            <a:r>
              <a:rPr lang="zh-CN" altLang="en-US" sz="3200" b="1" dirty="0">
                <a:solidFill>
                  <a:schemeClr val="bg1"/>
                </a:solidFill>
                <a:latin typeface="楷体_GB2312" pitchFamily="49" charset="-122"/>
                <a:ea typeface="楷体_GB2312" pitchFamily="49" charset="-122"/>
              </a:rPr>
              <a:t>流程设计</a:t>
            </a:r>
            <a:endParaRPr lang="zh-CN" altLang="en-US" sz="3200" dirty="0"/>
          </a:p>
        </p:txBody>
      </p:sp>
      <p:sp>
        <p:nvSpPr>
          <p:cNvPr id="6" name="Rectangle 4"/>
          <p:cNvSpPr>
            <a:spLocks noChangeArrowheads="1"/>
          </p:cNvSpPr>
          <p:nvPr/>
        </p:nvSpPr>
        <p:spPr bwMode="auto">
          <a:xfrm>
            <a:off x="684213" y="1412776"/>
            <a:ext cx="7704211" cy="574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solidFill>
                  <a:srgbClr val="FF9900"/>
                </a:solidFill>
              </a:rPr>
              <a:t>播出业务</a:t>
            </a:r>
            <a:r>
              <a:rPr lang="zh-CN" altLang="en-US" sz="2400" b="1" dirty="0" smtClean="0">
                <a:solidFill>
                  <a:srgbClr val="FF9900"/>
                </a:solidFill>
              </a:rPr>
              <a:t>流程</a:t>
            </a:r>
            <a:endParaRPr lang="zh-CN" altLang="en-US" sz="2400" b="1" dirty="0" smtClean="0">
              <a:solidFill>
                <a:srgbClr val="FF99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70690" name="Picture 2" descr="StreamRT硬盘播出-业务主流程(1级) v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1840" y="-171400"/>
            <a:ext cx="5472608" cy="702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60378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70690"/>
                                        </p:tgtEl>
                                        <p:attrNameLst>
                                          <p:attrName>style.visibility</p:attrName>
                                        </p:attrNameLst>
                                      </p:cBhvr>
                                      <p:to>
                                        <p:strVal val="visible"/>
                                      </p:to>
                                    </p:set>
                                    <p:anim calcmode="lin" valueType="num">
                                      <p:cBhvr additive="base">
                                        <p:cTn id="7" dur="500" fill="hold"/>
                                        <p:tgtEl>
                                          <p:spTgt spid="370690"/>
                                        </p:tgtEl>
                                        <p:attrNameLst>
                                          <p:attrName>ppt_x</p:attrName>
                                        </p:attrNameLst>
                                      </p:cBhvr>
                                      <p:tavLst>
                                        <p:tav tm="0">
                                          <p:val>
                                            <p:strVal val="#ppt_x"/>
                                          </p:val>
                                        </p:tav>
                                        <p:tav tm="100000">
                                          <p:val>
                                            <p:strVal val="#ppt_x"/>
                                          </p:val>
                                        </p:tav>
                                      </p:tavLst>
                                    </p:anim>
                                    <p:anim calcmode="lin" valueType="num">
                                      <p:cBhvr additive="base">
                                        <p:cTn id="8" dur="500" fill="hold"/>
                                        <p:tgtEl>
                                          <p:spTgt spid="37069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4.2.6 </a:t>
            </a:r>
            <a:r>
              <a:rPr lang="zh-CN" altLang="en-US" sz="3200" b="1" dirty="0" smtClean="0">
                <a:solidFill>
                  <a:schemeClr val="bg1"/>
                </a:solidFill>
                <a:latin typeface="楷体_GB2312" pitchFamily="49" charset="-122"/>
                <a:ea typeface="楷体_GB2312" pitchFamily="49" charset="-122"/>
              </a:rPr>
              <a:t>实现</a:t>
            </a:r>
            <a:r>
              <a:rPr lang="zh-CN" altLang="en-US" sz="3200" b="1" dirty="0">
                <a:solidFill>
                  <a:schemeClr val="bg1"/>
                </a:solidFill>
                <a:latin typeface="楷体_GB2312" pitchFamily="49" charset="-122"/>
                <a:ea typeface="楷体_GB2312" pitchFamily="49" charset="-122"/>
              </a:rPr>
              <a:t>字幕一体化播出</a:t>
            </a:r>
            <a:endParaRPr lang="zh-CN" altLang="en-US" sz="3200" dirty="0"/>
          </a:p>
        </p:txBody>
      </p:sp>
      <p:sp>
        <p:nvSpPr>
          <p:cNvPr id="6" name="Rectangle 4"/>
          <p:cNvSpPr>
            <a:spLocks noChangeArrowheads="1"/>
          </p:cNvSpPr>
          <p:nvPr/>
        </p:nvSpPr>
        <p:spPr bwMode="auto">
          <a:xfrm>
            <a:off x="684213" y="1412776"/>
            <a:ext cx="7704211" cy="38779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solidFill>
                  <a:srgbClr val="FF9900"/>
                </a:solidFill>
              </a:rPr>
              <a:t>图文字幕</a:t>
            </a:r>
            <a:r>
              <a:rPr lang="zh-CN" altLang="en-US" sz="2400" b="1" dirty="0" smtClean="0">
                <a:solidFill>
                  <a:srgbClr val="FF9900"/>
                </a:solidFill>
              </a:rPr>
              <a:t>类型</a:t>
            </a:r>
            <a:endParaRPr lang="en-US" altLang="zh-CN" sz="2400" b="1" dirty="0" smtClean="0">
              <a:solidFill>
                <a:srgbClr val="FF9900"/>
              </a:solidFill>
            </a:endParaRPr>
          </a:p>
          <a:p>
            <a:pPr marL="800100" lvl="1" indent="-342900">
              <a:lnSpc>
                <a:spcPct val="150000"/>
              </a:lnSpc>
              <a:buClr>
                <a:schemeClr val="hlink"/>
              </a:buClr>
              <a:buFont typeface="Arial" pitchFamily="34" charset="0"/>
              <a:buChar char="•"/>
            </a:pPr>
            <a:r>
              <a:rPr lang="zh-CN" altLang="en-US" sz="2000" b="1" dirty="0" smtClean="0"/>
              <a:t>台标</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时钟</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左飞</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片名</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广告</a:t>
            </a:r>
            <a:r>
              <a:rPr lang="zh-CN" altLang="en-US" sz="2000" b="1" dirty="0"/>
              <a:t>角</a:t>
            </a:r>
            <a:r>
              <a:rPr lang="zh-CN" altLang="en-US" sz="2000" b="1" dirty="0" smtClean="0"/>
              <a:t>标</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剧场</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倒计时</a:t>
            </a:r>
            <a:endParaRPr lang="zh-CN" altLang="en-US" sz="2000" b="1" dirty="0" smtClean="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pic>
        <p:nvPicPr>
          <p:cNvPr id="371714" name="Picture 2" descr="东方盛行电视墙2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71800" y="2492896"/>
            <a:ext cx="6192688" cy="2592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8883955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4.3	</a:t>
            </a:r>
            <a:r>
              <a:rPr lang="zh-CN" altLang="en-US" sz="3200" b="1" dirty="0">
                <a:solidFill>
                  <a:schemeClr val="bg1"/>
                </a:solidFill>
                <a:latin typeface="楷体_GB2312" pitchFamily="49" charset="-122"/>
                <a:ea typeface="楷体_GB2312" pitchFamily="49" charset="-122"/>
              </a:rPr>
              <a:t>播出系统主要性能指标</a:t>
            </a:r>
            <a:endParaRPr lang="zh-CN" altLang="en-US" sz="3200" dirty="0"/>
          </a:p>
        </p:txBody>
      </p:sp>
      <p:sp>
        <p:nvSpPr>
          <p:cNvPr id="6" name="Rectangle 4"/>
          <p:cNvSpPr>
            <a:spLocks noChangeArrowheads="1"/>
          </p:cNvSpPr>
          <p:nvPr/>
        </p:nvSpPr>
        <p:spPr bwMode="auto">
          <a:xfrm>
            <a:off x="684213" y="1412776"/>
            <a:ext cx="8136259"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solidFill>
                  <a:srgbClr val="FF9900"/>
                </a:solidFill>
              </a:rPr>
              <a:t>通过国家广播电影电视总局广播电视计量检测</a:t>
            </a:r>
            <a:r>
              <a:rPr lang="zh-CN" altLang="en-US" sz="2400" b="1" dirty="0" smtClean="0">
                <a:solidFill>
                  <a:srgbClr val="FF9900"/>
                </a:solidFill>
              </a:rPr>
              <a:t>中心检测</a:t>
            </a:r>
            <a:endParaRPr lang="en-US" altLang="zh-CN" sz="2400" b="1" dirty="0" smtClean="0">
              <a:solidFill>
                <a:srgbClr val="FF9900"/>
              </a:solidFill>
            </a:endParaRPr>
          </a:p>
          <a:p>
            <a:pPr marL="342900" indent="-342900">
              <a:lnSpc>
                <a:spcPct val="150000"/>
              </a:lnSpc>
              <a:buClr>
                <a:schemeClr val="hlink"/>
              </a:buClr>
              <a:buFont typeface="Wingdings" pitchFamily="2" charset="2"/>
              <a:buChar char="Ø"/>
            </a:pPr>
            <a:r>
              <a:rPr lang="zh-CN" altLang="en-US" sz="2400" b="1" dirty="0">
                <a:solidFill>
                  <a:srgbClr val="FF9900"/>
                </a:solidFill>
              </a:rPr>
              <a:t>支持的高标清标准</a:t>
            </a:r>
            <a:endParaRPr lang="en-US" altLang="zh-CN" sz="2400" b="1" dirty="0" smtClean="0">
              <a:solidFill>
                <a:srgbClr val="FF99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表格 2"/>
          <p:cNvGraphicFramePr>
            <a:graphicFrameLocks noGrp="1"/>
          </p:cNvGraphicFramePr>
          <p:nvPr>
            <p:extLst>
              <p:ext uri="{D42A27DB-BD31-4B8C-83A1-F6EECF244321}">
                <p14:modId xmlns:p14="http://schemas.microsoft.com/office/powerpoint/2010/main" val="3293432015"/>
              </p:ext>
            </p:extLst>
          </p:nvPr>
        </p:nvGraphicFramePr>
        <p:xfrm>
          <a:off x="827584" y="2564904"/>
          <a:ext cx="8208912" cy="4253026"/>
        </p:xfrm>
        <a:graphic>
          <a:graphicData uri="http://schemas.openxmlformats.org/drawingml/2006/table">
            <a:tbl>
              <a:tblPr firstRow="1" firstCol="1" lastRow="1" lastCol="1" bandRow="1" bandCol="1">
                <a:tableStyleId>{912C8C85-51F0-491E-9774-3900AFEF0FD7}</a:tableStyleId>
              </a:tblPr>
              <a:tblGrid>
                <a:gridCol w="2592288"/>
                <a:gridCol w="3600400"/>
                <a:gridCol w="2016224"/>
              </a:tblGrid>
              <a:tr h="243171">
                <a:tc>
                  <a:txBody>
                    <a:bodyPr/>
                    <a:lstStyle/>
                    <a:p>
                      <a:pPr algn="ctr">
                        <a:lnSpc>
                          <a:spcPts val="2000"/>
                        </a:lnSpc>
                        <a:spcAft>
                          <a:spcPts val="0"/>
                        </a:spcAft>
                      </a:pPr>
                      <a:r>
                        <a:rPr lang="zh-CN" sz="1800" kern="0">
                          <a:effectLst/>
                        </a:rPr>
                        <a:t>分辨率和制式</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zh-CN" sz="1800" kern="0">
                          <a:effectLst/>
                        </a:rPr>
                        <a:t>格式</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zh-CN" sz="1800" kern="0">
                          <a:effectLst/>
                        </a:rPr>
                        <a:t>码率</a:t>
                      </a:r>
                      <a:endParaRPr lang="zh-CN" sz="1400" kern="100">
                        <a:effectLst/>
                        <a:latin typeface="Times New Roman"/>
                        <a:ea typeface="宋体"/>
                      </a:endParaRPr>
                    </a:p>
                  </a:txBody>
                  <a:tcPr marL="68580" marR="68580" marT="0" marB="0" anchor="ctr"/>
                </a:tc>
              </a:tr>
              <a:tr h="486342">
                <a:tc>
                  <a:txBody>
                    <a:bodyPr/>
                    <a:lstStyle/>
                    <a:p>
                      <a:pPr algn="ctr">
                        <a:lnSpc>
                          <a:spcPts val="2000"/>
                        </a:lnSpc>
                        <a:spcAft>
                          <a:spcPts val="0"/>
                        </a:spcAft>
                      </a:pPr>
                      <a:r>
                        <a:rPr lang="zh-CN" sz="1800" kern="0">
                          <a:effectLst/>
                        </a:rPr>
                        <a:t>高清</a:t>
                      </a:r>
                      <a:r>
                        <a:rPr lang="en-US" sz="1800" kern="0">
                          <a:effectLst/>
                        </a:rPr>
                        <a:t>1920</a:t>
                      </a:r>
                      <a:r>
                        <a:rPr lang="zh-CN" sz="1800" kern="0">
                          <a:effectLst/>
                        </a:rPr>
                        <a:t>×</a:t>
                      </a:r>
                      <a:r>
                        <a:rPr lang="en-US" sz="1800" kern="0">
                          <a:effectLst/>
                        </a:rPr>
                        <a:t>1080</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MPEG-2 I</a:t>
                      </a:r>
                      <a:r>
                        <a:rPr lang="zh-CN" sz="1800" kern="0">
                          <a:effectLst/>
                        </a:rPr>
                        <a:t>帧（</a:t>
                      </a:r>
                      <a:r>
                        <a:rPr lang="en-US" sz="1800" kern="0">
                          <a:effectLst/>
                        </a:rPr>
                        <a:t>IF 422P@HL422</a:t>
                      </a:r>
                      <a:r>
                        <a:rPr lang="zh-CN" sz="1800" kern="0">
                          <a:effectLst/>
                        </a:rPr>
                        <a:t>）</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100-200Mbps</a:t>
                      </a:r>
                      <a:endParaRPr lang="zh-CN" sz="1400" kern="100">
                        <a:effectLst/>
                        <a:latin typeface="Times New Roman"/>
                        <a:ea typeface="宋体"/>
                      </a:endParaRPr>
                    </a:p>
                  </a:txBody>
                  <a:tcPr marL="68580" marR="68580" marT="0" marB="0" anchor="ctr"/>
                </a:tc>
              </a:tr>
              <a:tr h="486342">
                <a:tc>
                  <a:txBody>
                    <a:bodyPr/>
                    <a:lstStyle/>
                    <a:p>
                      <a:pPr algn="ctr">
                        <a:lnSpc>
                          <a:spcPts val="2000"/>
                        </a:lnSpc>
                        <a:spcAft>
                          <a:spcPts val="0"/>
                        </a:spcAft>
                      </a:pPr>
                      <a:r>
                        <a:rPr lang="zh-CN" sz="1800" kern="0">
                          <a:effectLst/>
                        </a:rPr>
                        <a:t>高清</a:t>
                      </a:r>
                      <a:r>
                        <a:rPr lang="en-US" sz="1800" kern="0">
                          <a:effectLst/>
                        </a:rPr>
                        <a:t>1920</a:t>
                      </a:r>
                      <a:r>
                        <a:rPr lang="zh-CN" sz="1800" kern="0">
                          <a:effectLst/>
                        </a:rPr>
                        <a:t>×</a:t>
                      </a:r>
                      <a:r>
                        <a:rPr lang="en-US" sz="1800" kern="0">
                          <a:effectLst/>
                        </a:rPr>
                        <a:t>1080</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MPEG-2 IBP long GOP(HP@ML422)</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50-120Mbps</a:t>
                      </a:r>
                      <a:endParaRPr lang="zh-CN" sz="1400" kern="100">
                        <a:effectLst/>
                        <a:latin typeface="Times New Roman"/>
                        <a:ea typeface="宋体"/>
                      </a:endParaRPr>
                    </a:p>
                  </a:txBody>
                  <a:tcPr marL="68580" marR="68580" marT="0" marB="0" anchor="ctr"/>
                </a:tc>
              </a:tr>
              <a:tr h="486342">
                <a:tc>
                  <a:txBody>
                    <a:bodyPr/>
                    <a:lstStyle/>
                    <a:p>
                      <a:pPr algn="ctr">
                        <a:lnSpc>
                          <a:spcPts val="2000"/>
                        </a:lnSpc>
                        <a:spcAft>
                          <a:spcPts val="0"/>
                        </a:spcAft>
                      </a:pPr>
                      <a:r>
                        <a:rPr lang="zh-CN" sz="1800" kern="0">
                          <a:effectLst/>
                        </a:rPr>
                        <a:t>高清</a:t>
                      </a:r>
                      <a:r>
                        <a:rPr lang="en-US" sz="1800" kern="0">
                          <a:effectLst/>
                        </a:rPr>
                        <a:t>1920</a:t>
                      </a:r>
                      <a:r>
                        <a:rPr lang="zh-CN" sz="1800" kern="0">
                          <a:effectLst/>
                        </a:rPr>
                        <a:t>×</a:t>
                      </a:r>
                      <a:r>
                        <a:rPr lang="en-US" sz="1800" kern="0">
                          <a:effectLst/>
                        </a:rPr>
                        <a:t>1080</a:t>
                      </a:r>
                      <a:endParaRPr lang="zh-CN" sz="1400" kern="100">
                        <a:effectLst/>
                      </a:endParaRPr>
                    </a:p>
                    <a:p>
                      <a:pPr algn="ctr">
                        <a:lnSpc>
                          <a:spcPts val="2000"/>
                        </a:lnSpc>
                        <a:spcAft>
                          <a:spcPts val="0"/>
                        </a:spcAft>
                      </a:pPr>
                      <a:r>
                        <a:rPr lang="zh-CN" sz="1800" kern="0">
                          <a:effectLst/>
                        </a:rPr>
                        <a:t>高清</a:t>
                      </a:r>
                      <a:r>
                        <a:rPr lang="en-US" sz="1800" kern="0">
                          <a:effectLst/>
                        </a:rPr>
                        <a:t>1440</a:t>
                      </a:r>
                      <a:r>
                        <a:rPr lang="zh-CN" sz="1800" kern="0">
                          <a:effectLst/>
                        </a:rPr>
                        <a:t>×</a:t>
                      </a:r>
                      <a:r>
                        <a:rPr lang="en-US" sz="1800" kern="0">
                          <a:effectLst/>
                        </a:rPr>
                        <a:t>1080</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MPEG-2 IBP long GOP(MP@ML420)</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25-100Mbps</a:t>
                      </a:r>
                      <a:endParaRPr lang="zh-CN" sz="1400" kern="100">
                        <a:effectLst/>
                        <a:latin typeface="Times New Roman"/>
                        <a:ea typeface="宋体"/>
                      </a:endParaRPr>
                    </a:p>
                  </a:txBody>
                  <a:tcPr marL="68580" marR="68580" marT="0" marB="0" anchor="ctr"/>
                </a:tc>
              </a:tr>
              <a:tr h="486342">
                <a:tc>
                  <a:txBody>
                    <a:bodyPr/>
                    <a:lstStyle/>
                    <a:p>
                      <a:pPr algn="ctr">
                        <a:lnSpc>
                          <a:spcPts val="2000"/>
                        </a:lnSpc>
                        <a:spcAft>
                          <a:spcPts val="0"/>
                        </a:spcAft>
                      </a:pPr>
                      <a:r>
                        <a:rPr lang="zh-CN" sz="1800" kern="0" dirty="0">
                          <a:effectLst/>
                        </a:rPr>
                        <a:t>高清</a:t>
                      </a:r>
                      <a:r>
                        <a:rPr lang="en-US" sz="1800" kern="0" dirty="0">
                          <a:effectLst/>
                        </a:rPr>
                        <a:t>1920</a:t>
                      </a:r>
                      <a:r>
                        <a:rPr lang="zh-CN" sz="1800" kern="0" dirty="0">
                          <a:effectLst/>
                        </a:rPr>
                        <a:t>×</a:t>
                      </a:r>
                      <a:r>
                        <a:rPr lang="en-US" sz="1800" kern="0" dirty="0">
                          <a:effectLst/>
                        </a:rPr>
                        <a:t>1080</a:t>
                      </a:r>
                      <a:endParaRPr lang="zh-CN" sz="1400" kern="100" dirty="0">
                        <a:effectLst/>
                        <a:latin typeface="Times New Roman"/>
                        <a:ea typeface="宋体"/>
                      </a:endParaRPr>
                    </a:p>
                  </a:txBody>
                  <a:tcPr marL="68580" marR="68580" marT="0" marB="0" anchor="ctr"/>
                </a:tc>
                <a:tc>
                  <a:txBody>
                    <a:bodyPr/>
                    <a:lstStyle/>
                    <a:p>
                      <a:pPr algn="ctr">
                        <a:lnSpc>
                          <a:spcPts val="2000"/>
                        </a:lnSpc>
                        <a:spcAft>
                          <a:spcPts val="0"/>
                        </a:spcAft>
                      </a:pPr>
                      <a:r>
                        <a:rPr lang="zh-CN" sz="1800" kern="0">
                          <a:effectLst/>
                        </a:rPr>
                        <a:t>无压缩</a:t>
                      </a:r>
                      <a:r>
                        <a:rPr lang="en-US" sz="1800" kern="0">
                          <a:effectLst/>
                        </a:rPr>
                        <a:t>8bit</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850</a:t>
                      </a:r>
                      <a:r>
                        <a:rPr lang="zh-CN" sz="1800" kern="0">
                          <a:effectLst/>
                        </a:rPr>
                        <a:t>－</a:t>
                      </a:r>
                      <a:r>
                        <a:rPr lang="en-US" sz="1800" kern="0">
                          <a:effectLst/>
                        </a:rPr>
                        <a:t>1200Mbps</a:t>
                      </a:r>
                      <a:endParaRPr lang="zh-CN" sz="1400" kern="100">
                        <a:effectLst/>
                        <a:latin typeface="Times New Roman"/>
                        <a:ea typeface="宋体"/>
                      </a:endParaRPr>
                    </a:p>
                  </a:txBody>
                  <a:tcPr marL="68580" marR="68580" marT="0" marB="0" anchor="ctr"/>
                </a:tc>
              </a:tr>
              <a:tr h="243171">
                <a:tc rowSpan="6">
                  <a:txBody>
                    <a:bodyPr/>
                    <a:lstStyle/>
                    <a:p>
                      <a:pPr algn="ctr">
                        <a:lnSpc>
                          <a:spcPts val="2000"/>
                        </a:lnSpc>
                        <a:spcAft>
                          <a:spcPts val="0"/>
                        </a:spcAft>
                      </a:pPr>
                      <a:r>
                        <a:rPr lang="zh-CN" sz="1800" kern="0" dirty="0">
                          <a:effectLst/>
                        </a:rPr>
                        <a:t>标清</a:t>
                      </a:r>
                      <a:endParaRPr lang="zh-CN" sz="1400" kern="100" dirty="0">
                        <a:effectLst/>
                        <a:latin typeface="Times New Roman"/>
                        <a:ea typeface="宋体"/>
                      </a:endParaRPr>
                    </a:p>
                  </a:txBody>
                  <a:tcPr marL="68580" marR="68580" marT="0" marB="0" anchor="ctr"/>
                </a:tc>
                <a:tc>
                  <a:txBody>
                    <a:bodyPr/>
                    <a:lstStyle/>
                    <a:p>
                      <a:pPr algn="ctr">
                        <a:lnSpc>
                          <a:spcPts val="2000"/>
                        </a:lnSpc>
                        <a:spcAft>
                          <a:spcPts val="0"/>
                        </a:spcAft>
                      </a:pPr>
                      <a:r>
                        <a:rPr lang="zh-CN" sz="1800" kern="0">
                          <a:effectLst/>
                        </a:rPr>
                        <a:t>无压缩</a:t>
                      </a:r>
                      <a:r>
                        <a:rPr lang="en-US" sz="1800" kern="0">
                          <a:effectLst/>
                        </a:rPr>
                        <a:t>8bit</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160Mbps</a:t>
                      </a:r>
                      <a:endParaRPr lang="zh-CN" sz="1400" kern="100">
                        <a:effectLst/>
                        <a:latin typeface="Times New Roman"/>
                        <a:ea typeface="宋体"/>
                      </a:endParaRPr>
                    </a:p>
                  </a:txBody>
                  <a:tcPr marL="68580" marR="68580" marT="0" marB="0" anchor="ctr"/>
                </a:tc>
              </a:tr>
              <a:tr h="243171">
                <a:tc vMerge="1">
                  <a:txBody>
                    <a:bodyPr/>
                    <a:lstStyle/>
                    <a:p>
                      <a:endParaRPr lang="zh-CN" altLang="en-US"/>
                    </a:p>
                  </a:txBody>
                  <a:tcPr/>
                </a:tc>
                <a:tc>
                  <a:txBody>
                    <a:bodyPr/>
                    <a:lstStyle/>
                    <a:p>
                      <a:pPr algn="ctr">
                        <a:lnSpc>
                          <a:spcPts val="2000"/>
                        </a:lnSpc>
                        <a:spcAft>
                          <a:spcPts val="0"/>
                        </a:spcAft>
                      </a:pPr>
                      <a:r>
                        <a:rPr lang="en-US" sz="1800" kern="0">
                          <a:effectLst/>
                        </a:rPr>
                        <a:t>MPEG-2 I</a:t>
                      </a:r>
                      <a:r>
                        <a:rPr lang="zh-CN" sz="1800" kern="0">
                          <a:effectLst/>
                        </a:rPr>
                        <a:t>帧</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25-50Mbps</a:t>
                      </a:r>
                      <a:endParaRPr lang="zh-CN" sz="1400" kern="100">
                        <a:effectLst/>
                        <a:latin typeface="Times New Roman"/>
                        <a:ea typeface="宋体"/>
                      </a:endParaRPr>
                    </a:p>
                  </a:txBody>
                  <a:tcPr marL="68580" marR="68580" marT="0" marB="0" anchor="ctr"/>
                </a:tc>
              </a:tr>
              <a:tr h="486342">
                <a:tc vMerge="1">
                  <a:txBody>
                    <a:bodyPr/>
                    <a:lstStyle/>
                    <a:p>
                      <a:endParaRPr lang="zh-CN" altLang="en-US"/>
                    </a:p>
                  </a:txBody>
                  <a:tcPr/>
                </a:tc>
                <a:tc>
                  <a:txBody>
                    <a:bodyPr/>
                    <a:lstStyle/>
                    <a:p>
                      <a:pPr algn="ctr">
                        <a:lnSpc>
                          <a:spcPts val="2000"/>
                        </a:lnSpc>
                        <a:spcAft>
                          <a:spcPts val="0"/>
                        </a:spcAft>
                      </a:pPr>
                      <a:r>
                        <a:rPr lang="en-US" sz="1800" kern="0">
                          <a:effectLst/>
                        </a:rPr>
                        <a:t>IMX</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30/40/50Mbps</a:t>
                      </a:r>
                      <a:endParaRPr lang="zh-CN" sz="1400" kern="100">
                        <a:effectLst/>
                        <a:latin typeface="Times New Roman"/>
                        <a:ea typeface="宋体"/>
                      </a:endParaRPr>
                    </a:p>
                  </a:txBody>
                  <a:tcPr marL="68580" marR="68580" marT="0" marB="0" anchor="ctr"/>
                </a:tc>
              </a:tr>
              <a:tr h="243171">
                <a:tc vMerge="1">
                  <a:txBody>
                    <a:bodyPr/>
                    <a:lstStyle/>
                    <a:p>
                      <a:endParaRPr lang="zh-CN" altLang="en-US"/>
                    </a:p>
                  </a:txBody>
                  <a:tcPr/>
                </a:tc>
                <a:tc>
                  <a:txBody>
                    <a:bodyPr/>
                    <a:lstStyle/>
                    <a:p>
                      <a:pPr algn="ctr">
                        <a:lnSpc>
                          <a:spcPts val="2000"/>
                        </a:lnSpc>
                        <a:spcAft>
                          <a:spcPts val="0"/>
                        </a:spcAft>
                      </a:pPr>
                      <a:r>
                        <a:rPr lang="en-US" sz="1800" kern="0">
                          <a:effectLst/>
                        </a:rPr>
                        <a:t>DV/DVCPRO</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25Mbps</a:t>
                      </a:r>
                      <a:endParaRPr lang="zh-CN" sz="1400" kern="100">
                        <a:effectLst/>
                        <a:latin typeface="Times New Roman"/>
                        <a:ea typeface="宋体"/>
                      </a:endParaRPr>
                    </a:p>
                  </a:txBody>
                  <a:tcPr marL="68580" marR="68580" marT="0" marB="0" anchor="ctr"/>
                </a:tc>
              </a:tr>
              <a:tr h="243171">
                <a:tc vMerge="1">
                  <a:txBody>
                    <a:bodyPr/>
                    <a:lstStyle/>
                    <a:p>
                      <a:endParaRPr lang="zh-CN" altLang="en-US"/>
                    </a:p>
                  </a:txBody>
                  <a:tcPr/>
                </a:tc>
                <a:tc>
                  <a:txBody>
                    <a:bodyPr/>
                    <a:lstStyle/>
                    <a:p>
                      <a:pPr algn="ctr">
                        <a:lnSpc>
                          <a:spcPts val="2000"/>
                        </a:lnSpc>
                        <a:spcAft>
                          <a:spcPts val="0"/>
                        </a:spcAft>
                      </a:pPr>
                      <a:r>
                        <a:rPr lang="en-US" sz="1800" kern="0">
                          <a:effectLst/>
                        </a:rPr>
                        <a:t>DVCPRO 50</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a:effectLst/>
                        </a:rPr>
                        <a:t>50Mbps</a:t>
                      </a:r>
                      <a:endParaRPr lang="zh-CN" sz="1400" kern="100">
                        <a:effectLst/>
                        <a:latin typeface="Times New Roman"/>
                        <a:ea typeface="宋体"/>
                      </a:endParaRPr>
                    </a:p>
                  </a:txBody>
                  <a:tcPr marL="68580" marR="68580" marT="0" marB="0" anchor="ctr"/>
                </a:tc>
              </a:tr>
              <a:tr h="486342">
                <a:tc vMerge="1">
                  <a:txBody>
                    <a:bodyPr/>
                    <a:lstStyle/>
                    <a:p>
                      <a:endParaRPr lang="zh-CN" altLang="en-US"/>
                    </a:p>
                  </a:txBody>
                  <a:tcPr/>
                </a:tc>
                <a:tc>
                  <a:txBody>
                    <a:bodyPr/>
                    <a:lstStyle/>
                    <a:p>
                      <a:pPr algn="ctr">
                        <a:lnSpc>
                          <a:spcPts val="2000"/>
                        </a:lnSpc>
                        <a:spcAft>
                          <a:spcPts val="0"/>
                        </a:spcAft>
                      </a:pPr>
                      <a:r>
                        <a:rPr lang="en-US" sz="1800" kern="0">
                          <a:effectLst/>
                        </a:rPr>
                        <a:t>MPEG-2 IBP</a:t>
                      </a:r>
                      <a:endParaRPr lang="zh-CN" sz="1400" kern="100">
                        <a:effectLst/>
                      </a:endParaRPr>
                    </a:p>
                    <a:p>
                      <a:pPr algn="ctr">
                        <a:lnSpc>
                          <a:spcPts val="2000"/>
                        </a:lnSpc>
                        <a:spcAft>
                          <a:spcPts val="0"/>
                        </a:spcAft>
                      </a:pPr>
                      <a:r>
                        <a:rPr lang="zh-CN" sz="1800" kern="0">
                          <a:effectLst/>
                        </a:rPr>
                        <a:t>（</a:t>
                      </a:r>
                      <a:r>
                        <a:rPr lang="en-US" sz="1800" kern="0">
                          <a:effectLst/>
                        </a:rPr>
                        <a:t>MP@ML</a:t>
                      </a:r>
                      <a:r>
                        <a:rPr lang="zh-CN" sz="1800" kern="0">
                          <a:effectLst/>
                        </a:rPr>
                        <a:t>，</a:t>
                      </a:r>
                      <a:r>
                        <a:rPr lang="en-US" sz="1800" kern="0">
                          <a:effectLst/>
                        </a:rPr>
                        <a:t>422P@ML</a:t>
                      </a:r>
                      <a:r>
                        <a:rPr lang="zh-CN" sz="1800" kern="0">
                          <a:effectLst/>
                        </a:rPr>
                        <a:t>）</a:t>
                      </a:r>
                      <a:endParaRPr lang="zh-CN" sz="1400" kern="100">
                        <a:effectLst/>
                        <a:latin typeface="Times New Roman"/>
                        <a:ea typeface="宋体"/>
                      </a:endParaRPr>
                    </a:p>
                  </a:txBody>
                  <a:tcPr marL="68580" marR="68580" marT="0" marB="0" anchor="ctr"/>
                </a:tc>
                <a:tc>
                  <a:txBody>
                    <a:bodyPr/>
                    <a:lstStyle/>
                    <a:p>
                      <a:pPr algn="ctr">
                        <a:lnSpc>
                          <a:spcPts val="2000"/>
                        </a:lnSpc>
                        <a:spcAft>
                          <a:spcPts val="0"/>
                        </a:spcAft>
                      </a:pPr>
                      <a:r>
                        <a:rPr lang="en-US" sz="1800" kern="0" dirty="0">
                          <a:effectLst/>
                        </a:rPr>
                        <a:t>5-</a:t>
                      </a:r>
                      <a:r>
                        <a:rPr lang="en-US" sz="1800" kern="0" dirty="0" err="1">
                          <a:effectLst/>
                        </a:rPr>
                        <a:t>15Mbps</a:t>
                      </a:r>
                      <a:endParaRPr lang="zh-CN" sz="1400" kern="100" dirty="0">
                        <a:effectLst/>
                      </a:endParaRPr>
                    </a:p>
                    <a:p>
                      <a:pPr algn="ctr">
                        <a:lnSpc>
                          <a:spcPts val="2000"/>
                        </a:lnSpc>
                        <a:spcAft>
                          <a:spcPts val="0"/>
                        </a:spcAft>
                      </a:pPr>
                      <a:r>
                        <a:rPr lang="en-US" sz="1800" kern="0" dirty="0">
                          <a:effectLst/>
                        </a:rPr>
                        <a:t>5-</a:t>
                      </a:r>
                      <a:r>
                        <a:rPr lang="en-US" sz="1800" kern="0" dirty="0" err="1">
                          <a:effectLst/>
                        </a:rPr>
                        <a:t>50Mbps</a:t>
                      </a:r>
                      <a:endParaRPr lang="zh-CN" sz="1400" kern="1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394513823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4.3	</a:t>
            </a:r>
            <a:r>
              <a:rPr lang="zh-CN" altLang="en-US" sz="3200" b="1" dirty="0">
                <a:solidFill>
                  <a:schemeClr val="bg1"/>
                </a:solidFill>
                <a:latin typeface="楷体_GB2312" pitchFamily="49" charset="-122"/>
                <a:ea typeface="楷体_GB2312" pitchFamily="49" charset="-122"/>
              </a:rPr>
              <a:t>播出系统主要性能指标</a:t>
            </a:r>
            <a:endParaRPr lang="zh-CN" altLang="en-US" sz="3200" dirty="0"/>
          </a:p>
        </p:txBody>
      </p:sp>
      <p:sp>
        <p:nvSpPr>
          <p:cNvPr id="6" name="Rectangle 4"/>
          <p:cNvSpPr>
            <a:spLocks noChangeArrowheads="1"/>
          </p:cNvSpPr>
          <p:nvPr/>
        </p:nvSpPr>
        <p:spPr bwMode="auto">
          <a:xfrm>
            <a:off x="684213" y="1412776"/>
            <a:ext cx="8136259" cy="574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solidFill>
                  <a:srgbClr val="FF9900"/>
                </a:solidFill>
              </a:rPr>
              <a:t>视频</a:t>
            </a:r>
            <a:r>
              <a:rPr lang="zh-CN" altLang="en-US" sz="2400" b="1" dirty="0" smtClean="0">
                <a:solidFill>
                  <a:srgbClr val="FF9900"/>
                </a:solidFill>
              </a:rPr>
              <a:t>指标</a:t>
            </a:r>
            <a:endParaRPr lang="en-US" altLang="zh-CN" sz="2400" b="1" dirty="0" smtClean="0">
              <a:solidFill>
                <a:srgbClr val="FF99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4" name="表格 3"/>
          <p:cNvGraphicFramePr>
            <a:graphicFrameLocks noGrp="1"/>
          </p:cNvGraphicFramePr>
          <p:nvPr>
            <p:extLst>
              <p:ext uri="{D42A27DB-BD31-4B8C-83A1-F6EECF244321}">
                <p14:modId xmlns:p14="http://schemas.microsoft.com/office/powerpoint/2010/main" val="2992851314"/>
              </p:ext>
            </p:extLst>
          </p:nvPr>
        </p:nvGraphicFramePr>
        <p:xfrm>
          <a:off x="2590103" y="1412770"/>
          <a:ext cx="5942337" cy="5040558"/>
        </p:xfrm>
        <a:graphic>
          <a:graphicData uri="http://schemas.openxmlformats.org/drawingml/2006/table">
            <a:tbl>
              <a:tblPr firstRow="1" firstCol="1" lastRow="1" lastCol="1" bandRow="1" bandCol="1">
                <a:tableStyleId>{9DCAF9ED-07DC-4A11-8D7F-57B35C25682E}</a:tableStyleId>
              </a:tblPr>
              <a:tblGrid>
                <a:gridCol w="2309634"/>
                <a:gridCol w="1574596"/>
                <a:gridCol w="2058107"/>
              </a:tblGrid>
              <a:tr h="280031">
                <a:tc>
                  <a:txBody>
                    <a:bodyPr/>
                    <a:lstStyle/>
                    <a:p>
                      <a:pPr algn="ctr">
                        <a:lnSpc>
                          <a:spcPts val="2000"/>
                        </a:lnSpc>
                        <a:spcAft>
                          <a:spcPts val="0"/>
                        </a:spcAft>
                      </a:pPr>
                      <a:r>
                        <a:rPr lang="zh-CN" sz="1800" kern="100">
                          <a:effectLst/>
                        </a:rPr>
                        <a:t>项 目</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单位</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指标</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视频采样</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Bits</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9 Bits</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视频取样频率</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MHz</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13.5MHz</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视频带宽</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MHz</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&gt;5.8MHz</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信噪比</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62 dB</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&gt; 62 dB</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微分相位</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degree</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&lt; 1degree</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微分增益</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&lt;1%</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en-US" sz="1800" kern="100">
                          <a:effectLst/>
                        </a:rPr>
                        <a:t>K </a:t>
                      </a:r>
                      <a:r>
                        <a:rPr lang="zh-CN" sz="1800" kern="100">
                          <a:effectLst/>
                        </a:rPr>
                        <a:t>因子</a:t>
                      </a:r>
                      <a:r>
                        <a:rPr lang="en-US" sz="1800" kern="100">
                          <a:effectLst/>
                        </a:rPr>
                        <a:t> (2T </a:t>
                      </a:r>
                      <a:r>
                        <a:rPr lang="zh-CN" sz="1800" kern="100">
                          <a:effectLst/>
                        </a:rPr>
                        <a:t>脉冲</a:t>
                      </a:r>
                      <a:r>
                        <a:rPr lang="en-US" sz="1800" kern="100">
                          <a:effectLst/>
                        </a:rPr>
                        <a:t>)</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&lt;1%</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色量延时</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ns</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&lt;10ns</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介入增益</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dB</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a:t>
                      </a:r>
                      <a:r>
                        <a:rPr lang="en-US" sz="1800" kern="100">
                          <a:effectLst/>
                        </a:rPr>
                        <a:t>0.38</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随机信噪声比</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dB</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a:t>
                      </a:r>
                      <a:r>
                        <a:rPr lang="en-US" sz="1800" kern="100">
                          <a:effectLst/>
                        </a:rPr>
                        <a:t>55.9</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加权随机信噪比</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dB</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a:t>
                      </a:r>
                      <a:r>
                        <a:rPr lang="en-US" sz="1800" kern="100">
                          <a:effectLst/>
                        </a:rPr>
                        <a:t>53</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微分增益</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a:t>
                      </a:r>
                      <a:r>
                        <a:rPr lang="en-US" sz="1800" kern="100">
                          <a:effectLst/>
                        </a:rPr>
                        <a:t>1.7</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微分相位</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a:t>
                      </a:r>
                      <a:r>
                        <a:rPr lang="en-US" sz="1800" kern="100">
                          <a:effectLst/>
                        </a:rPr>
                        <a:t>2.2</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en-US" sz="1800" kern="100">
                          <a:effectLst/>
                        </a:rPr>
                        <a:t>K</a:t>
                      </a:r>
                      <a:r>
                        <a:rPr lang="zh-CN" sz="1800" kern="100">
                          <a:effectLst/>
                        </a:rPr>
                        <a:t>系数</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a:t>
                      </a:r>
                      <a:r>
                        <a:rPr lang="en-US" sz="1800" kern="100">
                          <a:effectLst/>
                        </a:rPr>
                        <a:t>0.9</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色度亮度延时差</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ns</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a:t>
                      </a:r>
                      <a:r>
                        <a:rPr lang="en-US" sz="1800" kern="100">
                          <a:effectLst/>
                        </a:rPr>
                        <a:t>7.2</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色度亮度增益差</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a:effectLst/>
                        </a:rPr>
                        <a:t>±</a:t>
                      </a:r>
                      <a:r>
                        <a:rPr lang="en-US" sz="1800" kern="100">
                          <a:effectLst/>
                        </a:rPr>
                        <a:t>5.9</a:t>
                      </a:r>
                      <a:endParaRPr lang="zh-CN" sz="1200" kern="100">
                        <a:effectLst/>
                        <a:latin typeface="Times New Roman"/>
                        <a:ea typeface="宋体"/>
                      </a:endParaRPr>
                    </a:p>
                  </a:txBody>
                  <a:tcPr marL="67889" marR="67889" marT="0" marB="0" anchor="ctr"/>
                </a:tc>
              </a:tr>
              <a:tr h="280031">
                <a:tc>
                  <a:txBody>
                    <a:bodyPr/>
                    <a:lstStyle/>
                    <a:p>
                      <a:pPr algn="ctr">
                        <a:lnSpc>
                          <a:spcPts val="2000"/>
                        </a:lnSpc>
                        <a:spcAft>
                          <a:spcPts val="0"/>
                        </a:spcAft>
                      </a:pPr>
                      <a:r>
                        <a:rPr lang="zh-CN" sz="1800" kern="100">
                          <a:effectLst/>
                        </a:rPr>
                        <a:t>亮度非线性</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en-US" sz="1800" kern="100">
                          <a:effectLst/>
                        </a:rPr>
                        <a:t>%</a:t>
                      </a:r>
                      <a:endParaRPr lang="zh-CN" sz="1200" kern="100">
                        <a:effectLst/>
                        <a:latin typeface="Times New Roman"/>
                        <a:ea typeface="宋体"/>
                      </a:endParaRPr>
                    </a:p>
                  </a:txBody>
                  <a:tcPr marL="67889" marR="67889" marT="0" marB="0" anchor="ctr"/>
                </a:tc>
                <a:tc>
                  <a:txBody>
                    <a:bodyPr/>
                    <a:lstStyle/>
                    <a:p>
                      <a:pPr algn="ctr">
                        <a:lnSpc>
                          <a:spcPts val="2000"/>
                        </a:lnSpc>
                        <a:spcAft>
                          <a:spcPts val="0"/>
                        </a:spcAft>
                      </a:pPr>
                      <a:r>
                        <a:rPr lang="zh-CN" sz="1800" kern="100" dirty="0">
                          <a:effectLst/>
                        </a:rPr>
                        <a:t>±</a:t>
                      </a:r>
                      <a:r>
                        <a:rPr lang="en-US" sz="1800" kern="100" dirty="0">
                          <a:effectLst/>
                        </a:rPr>
                        <a:t>2.9</a:t>
                      </a:r>
                      <a:endParaRPr lang="zh-CN" sz="1200" kern="100" dirty="0">
                        <a:effectLst/>
                        <a:latin typeface="Times New Roman"/>
                        <a:ea typeface="宋体"/>
                      </a:endParaRPr>
                    </a:p>
                  </a:txBody>
                  <a:tcPr marL="67889" marR="67889" marT="0" marB="0" anchor="ctr"/>
                </a:tc>
              </a:tr>
            </a:tbl>
          </a:graphicData>
        </a:graphic>
      </p:graphicFrame>
    </p:spTree>
    <p:extLst>
      <p:ext uri="{BB962C8B-B14F-4D97-AF65-F5344CB8AC3E}">
        <p14:creationId xmlns:p14="http://schemas.microsoft.com/office/powerpoint/2010/main" val="122102493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4.4	</a:t>
            </a:r>
            <a:r>
              <a:rPr lang="zh-CN" altLang="en-US" sz="3200" b="1" dirty="0">
                <a:solidFill>
                  <a:schemeClr val="bg1"/>
                </a:solidFill>
                <a:latin typeface="楷体_GB2312" pitchFamily="49" charset="-122"/>
                <a:ea typeface="楷体_GB2312" pitchFamily="49" charset="-122"/>
              </a:rPr>
              <a:t>创新成果</a:t>
            </a:r>
            <a:endParaRPr lang="zh-CN" altLang="en-US" sz="3200" dirty="0"/>
          </a:p>
        </p:txBody>
      </p:sp>
      <p:sp>
        <p:nvSpPr>
          <p:cNvPr id="6" name="Rectangle 4"/>
          <p:cNvSpPr>
            <a:spLocks noChangeArrowheads="1"/>
          </p:cNvSpPr>
          <p:nvPr/>
        </p:nvSpPr>
        <p:spPr bwMode="auto">
          <a:xfrm>
            <a:off x="684213" y="1412776"/>
            <a:ext cx="8136259" cy="49859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solidFill>
                  <a:srgbClr val="FF9900"/>
                </a:solidFill>
              </a:rPr>
              <a:t>研制</a:t>
            </a:r>
            <a:r>
              <a:rPr lang="zh-CN" altLang="en-US" sz="2400" b="1" dirty="0" smtClean="0">
                <a:solidFill>
                  <a:srgbClr val="FF9900"/>
                </a:solidFill>
              </a:rPr>
              <a:t>成功基于</a:t>
            </a:r>
            <a:r>
              <a:rPr lang="zh-CN" altLang="en-US" sz="2400" b="1" dirty="0">
                <a:solidFill>
                  <a:srgbClr val="FF9900"/>
                </a:solidFill>
              </a:rPr>
              <a:t>软件编解码的多通道实时流媒体高清数字电视视频播出</a:t>
            </a:r>
            <a:r>
              <a:rPr lang="zh-CN" altLang="en-US" sz="2400" b="1" dirty="0" smtClean="0">
                <a:solidFill>
                  <a:srgbClr val="FF9900"/>
                </a:solidFill>
              </a:rPr>
              <a:t>系统</a:t>
            </a:r>
            <a:endParaRPr lang="en-US" altLang="zh-CN" sz="2400" b="1" dirty="0" smtClean="0">
              <a:solidFill>
                <a:srgbClr val="FF9900"/>
              </a:solidFill>
            </a:endParaRPr>
          </a:p>
          <a:p>
            <a:pPr marL="800100" lvl="1" indent="-342900">
              <a:lnSpc>
                <a:spcPct val="150000"/>
              </a:lnSpc>
              <a:buClr>
                <a:schemeClr val="hlink"/>
              </a:buClr>
              <a:buFont typeface="Arial" pitchFamily="34" charset="0"/>
              <a:buChar char="•"/>
            </a:pPr>
            <a:r>
              <a:rPr lang="zh-CN" altLang="en-US" sz="2000" b="1" dirty="0" smtClean="0"/>
              <a:t>低成本</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高可靠</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功能灵活</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适用于</a:t>
            </a:r>
            <a:r>
              <a:rPr lang="zh-CN" altLang="en-US" sz="2000" b="1" dirty="0"/>
              <a:t>高清数字</a:t>
            </a:r>
            <a:r>
              <a:rPr lang="zh-CN" altLang="en-US" sz="2000" b="1" dirty="0" smtClean="0"/>
              <a:t>电视视频播出</a:t>
            </a:r>
            <a:endParaRPr lang="en-US" altLang="zh-CN" sz="2000" b="1" dirty="0" smtClean="0"/>
          </a:p>
          <a:p>
            <a:pPr marL="342900" indent="-342900">
              <a:lnSpc>
                <a:spcPct val="150000"/>
              </a:lnSpc>
              <a:buClr>
                <a:schemeClr val="hlink"/>
              </a:buClr>
              <a:buFont typeface="Wingdings" pitchFamily="2" charset="2"/>
              <a:buChar char="Ø"/>
            </a:pPr>
            <a:r>
              <a:rPr lang="zh-CN" altLang="en-US" sz="2400" b="1" dirty="0" smtClean="0">
                <a:solidFill>
                  <a:srgbClr val="FF9900"/>
                </a:solidFill>
              </a:rPr>
              <a:t>已通过省科技厅</a:t>
            </a:r>
            <a:r>
              <a:rPr lang="zh-CN" altLang="en-US" sz="2400" b="1" dirty="0">
                <a:solidFill>
                  <a:srgbClr val="FF9900"/>
                </a:solidFill>
              </a:rPr>
              <a:t>组织</a:t>
            </a:r>
            <a:r>
              <a:rPr lang="zh-CN" altLang="en-US" sz="2400" b="1" dirty="0" smtClean="0">
                <a:solidFill>
                  <a:srgbClr val="FF9900"/>
                </a:solidFill>
              </a:rPr>
              <a:t>的鉴定</a:t>
            </a:r>
            <a:r>
              <a:rPr lang="zh-CN" altLang="en-US" sz="2400" b="1" dirty="0">
                <a:solidFill>
                  <a:srgbClr val="FF9900"/>
                </a:solidFill>
              </a:rPr>
              <a:t>，鉴定</a:t>
            </a:r>
            <a:r>
              <a:rPr lang="zh-CN" altLang="en-US" sz="2400" b="1" dirty="0" smtClean="0">
                <a:solidFill>
                  <a:srgbClr val="FF9900"/>
                </a:solidFill>
              </a:rPr>
              <a:t>意见</a:t>
            </a:r>
            <a:endParaRPr lang="en-US" altLang="zh-CN" sz="2400" b="1" dirty="0" smtClean="0">
              <a:solidFill>
                <a:srgbClr val="FF9900"/>
              </a:solidFill>
            </a:endParaRPr>
          </a:p>
          <a:p>
            <a:pPr marL="800100" lvl="1" indent="-342900">
              <a:lnSpc>
                <a:spcPct val="150000"/>
              </a:lnSpc>
              <a:buClr>
                <a:schemeClr val="hlink"/>
              </a:buClr>
              <a:buFont typeface="Arial" pitchFamily="34" charset="0"/>
              <a:buChar char="•"/>
            </a:pPr>
            <a:r>
              <a:rPr lang="zh-CN" altLang="en-US" sz="2000" b="1" dirty="0" smtClean="0"/>
              <a:t>该</a:t>
            </a:r>
            <a:r>
              <a:rPr lang="zh-CN" altLang="en-US" sz="2000" b="1" dirty="0"/>
              <a:t>项目“实现的多通道实时流媒体高清数字电视视频播出系统所采用基于软件编解码方式的技术属国内首创，功能和性能居国内领先水平，有很好的推广应用前景。”</a:t>
            </a:r>
            <a:endParaRPr lang="en-US" altLang="zh-CN" sz="2000" b="1" dirty="0" smtClean="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8170515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02" name="Rectangle 2"/>
          <p:cNvSpPr>
            <a:spLocks noGrp="1" noChangeArrowheads="1"/>
          </p:cNvSpPr>
          <p:nvPr>
            <p:ph type="title"/>
          </p:nvPr>
        </p:nvSpPr>
        <p:spPr>
          <a:xfrm>
            <a:off x="468313" y="333375"/>
            <a:ext cx="7632700" cy="720725"/>
          </a:xfrm>
        </p:spPr>
        <p:txBody>
          <a:bodyPr/>
          <a:lstStyle/>
          <a:p>
            <a:pPr algn="l"/>
            <a:r>
              <a:rPr lang="zh-CN" altLang="en-US" sz="4000" b="1">
                <a:solidFill>
                  <a:schemeClr val="bg1"/>
                </a:solidFill>
                <a:ea typeface="楷体_GB2312" pitchFamily="49" charset="-122"/>
              </a:rPr>
              <a:t>项目验收报告主要内容</a:t>
            </a:r>
          </a:p>
        </p:txBody>
      </p:sp>
      <p:grpSp>
        <p:nvGrpSpPr>
          <p:cNvPr id="307205" name="Group 5"/>
          <p:cNvGrpSpPr>
            <a:grpSpLocks/>
          </p:cNvGrpSpPr>
          <p:nvPr/>
        </p:nvGrpSpPr>
        <p:grpSpPr bwMode="auto">
          <a:xfrm>
            <a:off x="1908175" y="2193925"/>
            <a:ext cx="609600" cy="609600"/>
            <a:chOff x="816" y="1872"/>
            <a:chExt cx="384" cy="384"/>
          </a:xfrm>
        </p:grpSpPr>
        <p:sp>
          <p:nvSpPr>
            <p:cNvPr id="307206" name="Oval 6"/>
            <p:cNvSpPr>
              <a:spLocks noChangeArrowheads="1"/>
            </p:cNvSpPr>
            <p:nvPr/>
          </p:nvSpPr>
          <p:spPr bwMode="gray">
            <a:xfrm>
              <a:off x="816" y="1872"/>
              <a:ext cx="384" cy="384"/>
            </a:xfrm>
            <a:prstGeom prst="ellipse">
              <a:avLst/>
            </a:prstGeom>
            <a:gradFill rotWithShape="1">
              <a:gsLst>
                <a:gs pos="0">
                  <a:schemeClr val="accent2">
                    <a:gamma/>
                    <a:tint val="0"/>
                    <a:invGamma/>
                  </a:schemeClr>
                </a:gs>
                <a:gs pos="50000">
                  <a:schemeClr val="accent2"/>
                </a:gs>
                <a:gs pos="100000">
                  <a:schemeClr val="accent2">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07" name="Oval 7"/>
            <p:cNvSpPr>
              <a:spLocks noChangeArrowheads="1"/>
            </p:cNvSpPr>
            <p:nvPr/>
          </p:nvSpPr>
          <p:spPr bwMode="gray">
            <a:xfrm>
              <a:off x="816" y="1872"/>
              <a:ext cx="384" cy="384"/>
            </a:xfrm>
            <a:prstGeom prst="ellipse">
              <a:avLst/>
            </a:prstGeom>
            <a:gradFill rotWithShape="1">
              <a:gsLst>
                <a:gs pos="0">
                  <a:schemeClr val="accent2">
                    <a:alpha val="32001"/>
                  </a:schemeClr>
                </a:gs>
                <a:gs pos="100000">
                  <a:schemeClr val="accent2">
                    <a:gamma/>
                    <a:shade val="0"/>
                    <a:invGamma/>
                    <a:alpha val="89999"/>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08" name="Oval 8"/>
            <p:cNvSpPr>
              <a:spLocks noChangeArrowheads="1"/>
            </p:cNvSpPr>
            <p:nvPr/>
          </p:nvSpPr>
          <p:spPr bwMode="gray">
            <a:xfrm>
              <a:off x="841" y="1897"/>
              <a:ext cx="334" cy="334"/>
            </a:xfrm>
            <a:prstGeom prst="ellipse">
              <a:avLst/>
            </a:prstGeom>
            <a:gradFill rotWithShape="1">
              <a:gsLst>
                <a:gs pos="0">
                  <a:schemeClr val="accent2">
                    <a:gamma/>
                    <a:shade val="54118"/>
                    <a:invGamma/>
                  </a:schemeClr>
                </a:gs>
                <a:gs pos="50000">
                  <a:schemeClr val="accent2"/>
                </a:gs>
                <a:gs pos="100000">
                  <a:schemeClr val="accent2">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09" name="Oval 9"/>
            <p:cNvSpPr>
              <a:spLocks noChangeArrowheads="1"/>
            </p:cNvSpPr>
            <p:nvPr/>
          </p:nvSpPr>
          <p:spPr bwMode="gray">
            <a:xfrm>
              <a:off x="866" y="1922"/>
              <a:ext cx="334" cy="334"/>
            </a:xfrm>
            <a:prstGeom prst="ellipse">
              <a:avLst/>
            </a:prstGeom>
            <a:gradFill rotWithShape="1">
              <a:gsLst>
                <a:gs pos="0">
                  <a:schemeClr val="accent2">
                    <a:gamma/>
                    <a:shade val="63529"/>
                    <a:invGamma/>
                  </a:schemeClr>
                </a:gs>
                <a:gs pos="100000">
                  <a:schemeClr val="accent2">
                    <a:alpha val="0"/>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10" name="Oval 10"/>
            <p:cNvSpPr>
              <a:spLocks noChangeArrowheads="1"/>
            </p:cNvSpPr>
            <p:nvPr/>
          </p:nvSpPr>
          <p:spPr bwMode="gray">
            <a:xfrm>
              <a:off x="859" y="1914"/>
              <a:ext cx="300" cy="300"/>
            </a:xfrm>
            <a:prstGeom prst="ellipse">
              <a:avLst/>
            </a:prstGeom>
            <a:solidFill>
              <a:srgbClr val="333333"/>
            </a:soli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11" name="Oval 11"/>
            <p:cNvSpPr>
              <a:spLocks noChangeArrowheads="1"/>
            </p:cNvSpPr>
            <p:nvPr/>
          </p:nvSpPr>
          <p:spPr bwMode="gray">
            <a:xfrm>
              <a:off x="864" y="1919"/>
              <a:ext cx="291" cy="291"/>
            </a:xfrm>
            <a:prstGeom prst="ellipse">
              <a:avLst/>
            </a:prstGeom>
            <a:gradFill rotWithShape="1">
              <a:gsLst>
                <a:gs pos="0">
                  <a:srgbClr val="C0C0C0">
                    <a:gamma/>
                    <a:shade val="46275"/>
                    <a:invGamma/>
                  </a:srgbClr>
                </a:gs>
                <a:gs pos="100000">
                  <a:srgbClr val="C0C0C0"/>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12" name="Oval 12"/>
            <p:cNvSpPr>
              <a:spLocks noChangeArrowheads="1"/>
            </p:cNvSpPr>
            <p:nvPr/>
          </p:nvSpPr>
          <p:spPr bwMode="gray">
            <a:xfrm>
              <a:off x="868" y="1921"/>
              <a:ext cx="283" cy="283"/>
            </a:xfrm>
            <a:prstGeom prst="ellipse">
              <a:avLst/>
            </a:prstGeom>
            <a:gradFill rotWithShape="1">
              <a:gsLst>
                <a:gs pos="0">
                  <a:srgbClr val="C0C0C0">
                    <a:alpha val="0"/>
                  </a:srgbClr>
                </a:gs>
                <a:gs pos="100000">
                  <a:srgbClr val="C0C0C0">
                    <a:gamma/>
                    <a:tint val="34902"/>
                    <a:invGamma/>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13" name="Oval 13"/>
            <p:cNvSpPr>
              <a:spLocks noChangeArrowheads="1"/>
            </p:cNvSpPr>
            <p:nvPr/>
          </p:nvSpPr>
          <p:spPr bwMode="gray">
            <a:xfrm>
              <a:off x="871" y="1923"/>
              <a:ext cx="270" cy="265"/>
            </a:xfrm>
            <a:prstGeom prst="ellipse">
              <a:avLst/>
            </a:prstGeom>
            <a:gradFill rotWithShape="1">
              <a:gsLst>
                <a:gs pos="0">
                  <a:srgbClr val="C0C0C0">
                    <a:gamma/>
                    <a:shade val="79216"/>
                    <a:invGamma/>
                  </a:srgbClr>
                </a:gs>
                <a:gs pos="100000">
                  <a:srgbClr val="C0C0C0">
                    <a:alpha val="4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14" name="Oval 14"/>
            <p:cNvSpPr>
              <a:spLocks noChangeArrowheads="1"/>
            </p:cNvSpPr>
            <p:nvPr/>
          </p:nvSpPr>
          <p:spPr bwMode="gray">
            <a:xfrm>
              <a:off x="886" y="1931"/>
              <a:ext cx="240" cy="215"/>
            </a:xfrm>
            <a:prstGeom prst="ellipse">
              <a:avLst/>
            </a:prstGeom>
            <a:gradFill rotWithShape="1">
              <a:gsLst>
                <a:gs pos="0">
                  <a:srgbClr val="C0C0C0">
                    <a:gamma/>
                    <a:tint val="0"/>
                    <a:invGamma/>
                  </a:srgbClr>
                </a:gs>
                <a:gs pos="100000">
                  <a:srgbClr val="C0C0C0">
                    <a:alpha val="3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grpSp>
      <p:sp>
        <p:nvSpPr>
          <p:cNvPr id="307215" name="Line 15"/>
          <p:cNvSpPr>
            <a:spLocks noChangeShapeType="1"/>
          </p:cNvSpPr>
          <p:nvPr/>
        </p:nvSpPr>
        <p:spPr bwMode="auto">
          <a:xfrm>
            <a:off x="2417763" y="2755900"/>
            <a:ext cx="4800600" cy="1588"/>
          </a:xfrm>
          <a:prstGeom prst="line">
            <a:avLst/>
          </a:prstGeom>
          <a:noFill/>
          <a:ln w="25400">
            <a:solidFill>
              <a:schemeClr val="tx1"/>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216" name="Text Box 16"/>
          <p:cNvSpPr txBox="1">
            <a:spLocks noChangeArrowheads="1"/>
          </p:cNvSpPr>
          <p:nvPr/>
        </p:nvSpPr>
        <p:spPr bwMode="auto">
          <a:xfrm>
            <a:off x="2646363" y="2323728"/>
            <a:ext cx="3958679"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0" hangingPunct="0"/>
            <a:r>
              <a:rPr lang="zh-CN" altLang="en-US" sz="2400" dirty="0"/>
              <a:t>项目产品及项目背景</a:t>
            </a:r>
          </a:p>
        </p:txBody>
      </p:sp>
      <p:sp>
        <p:nvSpPr>
          <p:cNvPr id="307217" name="Text Box 17"/>
          <p:cNvSpPr txBox="1">
            <a:spLocks noChangeArrowheads="1"/>
          </p:cNvSpPr>
          <p:nvPr/>
        </p:nvSpPr>
        <p:spPr bwMode="gray">
          <a:xfrm>
            <a:off x="2036763" y="2278063"/>
            <a:ext cx="3540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000000"/>
                </a:solidFill>
              </a:rPr>
              <a:t>2</a:t>
            </a:r>
          </a:p>
        </p:txBody>
      </p:sp>
      <p:grpSp>
        <p:nvGrpSpPr>
          <p:cNvPr id="307218" name="Group 18"/>
          <p:cNvGrpSpPr>
            <a:grpSpLocks/>
          </p:cNvGrpSpPr>
          <p:nvPr/>
        </p:nvGrpSpPr>
        <p:grpSpPr bwMode="auto">
          <a:xfrm>
            <a:off x="1908175" y="4003675"/>
            <a:ext cx="5291138" cy="609600"/>
            <a:chOff x="1227" y="3024"/>
            <a:chExt cx="3333" cy="384"/>
          </a:xfrm>
        </p:grpSpPr>
        <p:grpSp>
          <p:nvGrpSpPr>
            <p:cNvPr id="307219" name="Group 19"/>
            <p:cNvGrpSpPr>
              <a:grpSpLocks/>
            </p:cNvGrpSpPr>
            <p:nvPr/>
          </p:nvGrpSpPr>
          <p:grpSpPr bwMode="auto">
            <a:xfrm>
              <a:off x="1227" y="3024"/>
              <a:ext cx="384" cy="384"/>
              <a:chOff x="816" y="1872"/>
              <a:chExt cx="384" cy="384"/>
            </a:xfrm>
          </p:grpSpPr>
          <p:sp>
            <p:nvSpPr>
              <p:cNvPr id="307220" name="Oval 20"/>
              <p:cNvSpPr>
                <a:spLocks noChangeArrowheads="1"/>
              </p:cNvSpPr>
              <p:nvPr/>
            </p:nvSpPr>
            <p:spPr bwMode="gray">
              <a:xfrm>
                <a:off x="816" y="1872"/>
                <a:ext cx="384" cy="384"/>
              </a:xfrm>
              <a:prstGeom prst="ellipse">
                <a:avLst/>
              </a:prstGeom>
              <a:gradFill rotWithShape="1">
                <a:gsLst>
                  <a:gs pos="0">
                    <a:schemeClr val="accent2">
                      <a:gamma/>
                      <a:tint val="0"/>
                      <a:invGamma/>
                    </a:schemeClr>
                  </a:gs>
                  <a:gs pos="50000">
                    <a:schemeClr val="accent2"/>
                  </a:gs>
                  <a:gs pos="100000">
                    <a:schemeClr val="accent2">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21" name="Oval 21"/>
              <p:cNvSpPr>
                <a:spLocks noChangeArrowheads="1"/>
              </p:cNvSpPr>
              <p:nvPr/>
            </p:nvSpPr>
            <p:spPr bwMode="gray">
              <a:xfrm>
                <a:off x="816" y="1872"/>
                <a:ext cx="384" cy="384"/>
              </a:xfrm>
              <a:prstGeom prst="ellipse">
                <a:avLst/>
              </a:prstGeom>
              <a:gradFill rotWithShape="1">
                <a:gsLst>
                  <a:gs pos="0">
                    <a:schemeClr val="accent2">
                      <a:alpha val="32001"/>
                    </a:schemeClr>
                  </a:gs>
                  <a:gs pos="100000">
                    <a:schemeClr val="accent2">
                      <a:gamma/>
                      <a:shade val="0"/>
                      <a:invGamma/>
                      <a:alpha val="89999"/>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22" name="Oval 22"/>
              <p:cNvSpPr>
                <a:spLocks noChangeArrowheads="1"/>
              </p:cNvSpPr>
              <p:nvPr/>
            </p:nvSpPr>
            <p:spPr bwMode="gray">
              <a:xfrm>
                <a:off x="841" y="1897"/>
                <a:ext cx="334" cy="334"/>
              </a:xfrm>
              <a:prstGeom prst="ellipse">
                <a:avLst/>
              </a:prstGeom>
              <a:gradFill rotWithShape="1">
                <a:gsLst>
                  <a:gs pos="0">
                    <a:schemeClr val="accent2">
                      <a:gamma/>
                      <a:shade val="54118"/>
                      <a:invGamma/>
                    </a:schemeClr>
                  </a:gs>
                  <a:gs pos="50000">
                    <a:schemeClr val="accent2"/>
                  </a:gs>
                  <a:gs pos="100000">
                    <a:schemeClr val="accent2">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23" name="Oval 23"/>
              <p:cNvSpPr>
                <a:spLocks noChangeArrowheads="1"/>
              </p:cNvSpPr>
              <p:nvPr/>
            </p:nvSpPr>
            <p:spPr bwMode="gray">
              <a:xfrm>
                <a:off x="866" y="1922"/>
                <a:ext cx="334" cy="334"/>
              </a:xfrm>
              <a:prstGeom prst="ellipse">
                <a:avLst/>
              </a:prstGeom>
              <a:gradFill rotWithShape="1">
                <a:gsLst>
                  <a:gs pos="0">
                    <a:schemeClr val="accent2">
                      <a:gamma/>
                      <a:shade val="63529"/>
                      <a:invGamma/>
                    </a:schemeClr>
                  </a:gs>
                  <a:gs pos="100000">
                    <a:schemeClr val="accent2">
                      <a:alpha val="0"/>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24" name="Oval 24"/>
              <p:cNvSpPr>
                <a:spLocks noChangeArrowheads="1"/>
              </p:cNvSpPr>
              <p:nvPr/>
            </p:nvSpPr>
            <p:spPr bwMode="gray">
              <a:xfrm>
                <a:off x="859" y="1914"/>
                <a:ext cx="300" cy="300"/>
              </a:xfrm>
              <a:prstGeom prst="ellipse">
                <a:avLst/>
              </a:prstGeom>
              <a:solidFill>
                <a:srgbClr val="333333"/>
              </a:soli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25" name="Oval 25"/>
              <p:cNvSpPr>
                <a:spLocks noChangeArrowheads="1"/>
              </p:cNvSpPr>
              <p:nvPr/>
            </p:nvSpPr>
            <p:spPr bwMode="gray">
              <a:xfrm>
                <a:off x="864" y="1919"/>
                <a:ext cx="291" cy="291"/>
              </a:xfrm>
              <a:prstGeom prst="ellipse">
                <a:avLst/>
              </a:prstGeom>
              <a:gradFill rotWithShape="1">
                <a:gsLst>
                  <a:gs pos="0">
                    <a:srgbClr val="C0C0C0">
                      <a:gamma/>
                      <a:shade val="46275"/>
                      <a:invGamma/>
                    </a:srgbClr>
                  </a:gs>
                  <a:gs pos="100000">
                    <a:srgbClr val="C0C0C0"/>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26" name="Oval 26"/>
              <p:cNvSpPr>
                <a:spLocks noChangeArrowheads="1"/>
              </p:cNvSpPr>
              <p:nvPr/>
            </p:nvSpPr>
            <p:spPr bwMode="gray">
              <a:xfrm>
                <a:off x="868" y="1921"/>
                <a:ext cx="283" cy="283"/>
              </a:xfrm>
              <a:prstGeom prst="ellipse">
                <a:avLst/>
              </a:prstGeom>
              <a:gradFill rotWithShape="1">
                <a:gsLst>
                  <a:gs pos="0">
                    <a:srgbClr val="C0C0C0">
                      <a:alpha val="0"/>
                    </a:srgbClr>
                  </a:gs>
                  <a:gs pos="100000">
                    <a:srgbClr val="C0C0C0">
                      <a:gamma/>
                      <a:tint val="34902"/>
                      <a:invGamma/>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27" name="Oval 27"/>
              <p:cNvSpPr>
                <a:spLocks noChangeArrowheads="1"/>
              </p:cNvSpPr>
              <p:nvPr/>
            </p:nvSpPr>
            <p:spPr bwMode="gray">
              <a:xfrm>
                <a:off x="871" y="1923"/>
                <a:ext cx="270" cy="265"/>
              </a:xfrm>
              <a:prstGeom prst="ellipse">
                <a:avLst/>
              </a:prstGeom>
              <a:gradFill rotWithShape="1">
                <a:gsLst>
                  <a:gs pos="0">
                    <a:srgbClr val="C0C0C0">
                      <a:gamma/>
                      <a:shade val="79216"/>
                      <a:invGamma/>
                    </a:srgbClr>
                  </a:gs>
                  <a:gs pos="100000">
                    <a:srgbClr val="C0C0C0">
                      <a:alpha val="4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28" name="Oval 28"/>
              <p:cNvSpPr>
                <a:spLocks noChangeArrowheads="1"/>
              </p:cNvSpPr>
              <p:nvPr/>
            </p:nvSpPr>
            <p:spPr bwMode="gray">
              <a:xfrm>
                <a:off x="886" y="1931"/>
                <a:ext cx="240" cy="215"/>
              </a:xfrm>
              <a:prstGeom prst="ellipse">
                <a:avLst/>
              </a:prstGeom>
              <a:gradFill rotWithShape="1">
                <a:gsLst>
                  <a:gs pos="0">
                    <a:srgbClr val="C0C0C0">
                      <a:gamma/>
                      <a:tint val="0"/>
                      <a:invGamma/>
                    </a:srgbClr>
                  </a:gs>
                  <a:gs pos="100000">
                    <a:srgbClr val="C0C0C0">
                      <a:alpha val="3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grpSp>
        <p:sp>
          <p:nvSpPr>
            <p:cNvPr id="307229" name="Line 29"/>
            <p:cNvSpPr>
              <a:spLocks noChangeShapeType="1"/>
            </p:cNvSpPr>
            <p:nvPr/>
          </p:nvSpPr>
          <p:spPr bwMode="auto">
            <a:xfrm>
              <a:off x="1536" y="3382"/>
              <a:ext cx="3024" cy="1"/>
            </a:xfrm>
            <a:prstGeom prst="line">
              <a:avLst/>
            </a:prstGeom>
            <a:noFill/>
            <a:ln w="25400">
              <a:solidFill>
                <a:schemeClr val="tx1"/>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230" name="Text Box 30"/>
            <p:cNvSpPr txBox="1">
              <a:spLocks noChangeArrowheads="1"/>
            </p:cNvSpPr>
            <p:nvPr/>
          </p:nvSpPr>
          <p:spPr bwMode="auto">
            <a:xfrm>
              <a:off x="1692" y="3100"/>
              <a:ext cx="280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0" hangingPunct="0"/>
              <a:r>
                <a:rPr lang="zh-CN" altLang="en-US" sz="2400" dirty="0"/>
                <a:t>项目技术方案及研究内容总结</a:t>
              </a:r>
            </a:p>
          </p:txBody>
        </p:sp>
        <p:sp>
          <p:nvSpPr>
            <p:cNvPr id="307231" name="Text Box 31"/>
            <p:cNvSpPr txBox="1">
              <a:spLocks noChangeArrowheads="1"/>
            </p:cNvSpPr>
            <p:nvPr/>
          </p:nvSpPr>
          <p:spPr bwMode="gray">
            <a:xfrm>
              <a:off x="1314" y="3067"/>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000000"/>
                  </a:solidFill>
                </a:rPr>
                <a:t>4</a:t>
              </a:r>
            </a:p>
          </p:txBody>
        </p:sp>
      </p:grpSp>
      <p:grpSp>
        <p:nvGrpSpPr>
          <p:cNvPr id="307232" name="Group 32"/>
          <p:cNvGrpSpPr>
            <a:grpSpLocks/>
          </p:cNvGrpSpPr>
          <p:nvPr/>
        </p:nvGrpSpPr>
        <p:grpSpPr bwMode="auto">
          <a:xfrm>
            <a:off x="1908175" y="1431925"/>
            <a:ext cx="5334000" cy="609600"/>
            <a:chOff x="1200" y="1344"/>
            <a:chExt cx="3360" cy="384"/>
          </a:xfrm>
        </p:grpSpPr>
        <p:sp>
          <p:nvSpPr>
            <p:cNvPr id="307233" name="Line 33"/>
            <p:cNvSpPr>
              <a:spLocks noChangeShapeType="1"/>
            </p:cNvSpPr>
            <p:nvPr/>
          </p:nvSpPr>
          <p:spPr bwMode="auto">
            <a:xfrm>
              <a:off x="1536" y="1668"/>
              <a:ext cx="3024" cy="1"/>
            </a:xfrm>
            <a:prstGeom prst="line">
              <a:avLst/>
            </a:prstGeom>
            <a:noFill/>
            <a:ln w="25400">
              <a:solidFill>
                <a:schemeClr val="tx1"/>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234" name="Text Box 34"/>
            <p:cNvSpPr txBox="1">
              <a:spLocks noChangeArrowheads="1"/>
            </p:cNvSpPr>
            <p:nvPr/>
          </p:nvSpPr>
          <p:spPr bwMode="auto">
            <a:xfrm>
              <a:off x="1665" y="1367"/>
              <a:ext cx="2736"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eaLnBrk="0" hangingPunct="0"/>
              <a:r>
                <a:rPr lang="zh-CN" altLang="en-US" sz="2400" dirty="0"/>
                <a:t>项目执行单位概况</a:t>
              </a:r>
            </a:p>
          </p:txBody>
        </p:sp>
        <p:grpSp>
          <p:nvGrpSpPr>
            <p:cNvPr id="307235" name="Group 35"/>
            <p:cNvGrpSpPr>
              <a:grpSpLocks/>
            </p:cNvGrpSpPr>
            <p:nvPr/>
          </p:nvGrpSpPr>
          <p:grpSpPr bwMode="auto">
            <a:xfrm>
              <a:off x="1200" y="1344"/>
              <a:ext cx="384" cy="384"/>
              <a:chOff x="1248" y="1200"/>
              <a:chExt cx="384" cy="384"/>
            </a:xfrm>
          </p:grpSpPr>
          <p:grpSp>
            <p:nvGrpSpPr>
              <p:cNvPr id="307236" name="Group 36"/>
              <p:cNvGrpSpPr>
                <a:grpSpLocks/>
              </p:cNvGrpSpPr>
              <p:nvPr/>
            </p:nvGrpSpPr>
            <p:grpSpPr bwMode="auto">
              <a:xfrm>
                <a:off x="1248" y="1200"/>
                <a:ext cx="384" cy="384"/>
                <a:chOff x="2016" y="912"/>
                <a:chExt cx="384" cy="384"/>
              </a:xfrm>
            </p:grpSpPr>
            <p:sp>
              <p:nvSpPr>
                <p:cNvPr id="307237" name="Text Box 37"/>
                <p:cNvSpPr txBox="1">
                  <a:spLocks noChangeArrowheads="1"/>
                </p:cNvSpPr>
                <p:nvPr/>
              </p:nvSpPr>
              <p:spPr bwMode="gray">
                <a:xfrm>
                  <a:off x="2094" y="960"/>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000000"/>
                      </a:solidFill>
                    </a:rPr>
                    <a:t>3</a:t>
                  </a:r>
                </a:p>
              </p:txBody>
            </p:sp>
            <p:sp>
              <p:nvSpPr>
                <p:cNvPr id="307238" name="Oval 38"/>
                <p:cNvSpPr>
                  <a:spLocks noChangeArrowheads="1"/>
                </p:cNvSpPr>
                <p:nvPr/>
              </p:nvSpPr>
              <p:spPr bwMode="gray">
                <a:xfrm>
                  <a:off x="2016" y="912"/>
                  <a:ext cx="384" cy="384"/>
                </a:xfrm>
                <a:prstGeom prst="ellipse">
                  <a:avLst/>
                </a:prstGeom>
                <a:gradFill rotWithShape="1">
                  <a:gsLst>
                    <a:gs pos="0">
                      <a:schemeClr val="hlink"/>
                    </a:gs>
                    <a:gs pos="100000">
                      <a:schemeClr val="hlink">
                        <a:gamma/>
                        <a:shade val="46275"/>
                        <a:invGamma/>
                      </a:schemeClr>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39" name="Oval 39"/>
                <p:cNvSpPr>
                  <a:spLocks noChangeArrowheads="1"/>
                </p:cNvSpPr>
                <p:nvPr/>
              </p:nvSpPr>
              <p:spPr bwMode="gray">
                <a:xfrm>
                  <a:off x="2016" y="912"/>
                  <a:ext cx="384" cy="384"/>
                </a:xfrm>
                <a:prstGeom prst="ellipse">
                  <a:avLst/>
                </a:prstGeom>
                <a:gradFill rotWithShape="1">
                  <a:gsLst>
                    <a:gs pos="0">
                      <a:schemeClr val="hlink">
                        <a:alpha val="32001"/>
                      </a:schemeClr>
                    </a:gs>
                    <a:gs pos="100000">
                      <a:schemeClr val="hlink">
                        <a:gamma/>
                        <a:shade val="0"/>
                        <a:invGamma/>
                        <a:alpha val="89999"/>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40" name="Oval 40"/>
                <p:cNvSpPr>
                  <a:spLocks noChangeArrowheads="1"/>
                </p:cNvSpPr>
                <p:nvPr/>
              </p:nvSpPr>
              <p:spPr bwMode="gray">
                <a:xfrm>
                  <a:off x="2034" y="918"/>
                  <a:ext cx="334" cy="33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41" name="Oval 41"/>
                <p:cNvSpPr>
                  <a:spLocks noChangeArrowheads="1"/>
                </p:cNvSpPr>
                <p:nvPr/>
              </p:nvSpPr>
              <p:spPr bwMode="gray">
                <a:xfrm>
                  <a:off x="2040" y="936"/>
                  <a:ext cx="334" cy="334"/>
                </a:xfrm>
                <a:prstGeom prst="ellipse">
                  <a:avLst/>
                </a:prstGeom>
                <a:gradFill rotWithShape="1">
                  <a:gsLst>
                    <a:gs pos="0">
                      <a:schemeClr val="hlink">
                        <a:gamma/>
                        <a:shade val="63529"/>
                        <a:invGamma/>
                      </a:schemeClr>
                    </a:gs>
                    <a:gs pos="100000">
                      <a:schemeClr val="hlink">
                        <a:alpha val="0"/>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42" name="Oval 42"/>
                <p:cNvSpPr>
                  <a:spLocks noChangeArrowheads="1"/>
                </p:cNvSpPr>
                <p:nvPr/>
              </p:nvSpPr>
              <p:spPr bwMode="gray">
                <a:xfrm>
                  <a:off x="2052" y="948"/>
                  <a:ext cx="300" cy="300"/>
                </a:xfrm>
                <a:prstGeom prst="ellipse">
                  <a:avLst/>
                </a:prstGeom>
                <a:solidFill>
                  <a:srgbClr val="333333"/>
                </a:soli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43" name="Oval 43"/>
                <p:cNvSpPr>
                  <a:spLocks noChangeArrowheads="1"/>
                </p:cNvSpPr>
                <p:nvPr/>
              </p:nvSpPr>
              <p:spPr bwMode="gray">
                <a:xfrm>
                  <a:off x="2064" y="959"/>
                  <a:ext cx="291" cy="291"/>
                </a:xfrm>
                <a:prstGeom prst="ellipse">
                  <a:avLst/>
                </a:prstGeom>
                <a:gradFill rotWithShape="1">
                  <a:gsLst>
                    <a:gs pos="0">
                      <a:srgbClr val="C0C0C0">
                        <a:gamma/>
                        <a:shade val="46275"/>
                        <a:invGamma/>
                      </a:srgbClr>
                    </a:gs>
                    <a:gs pos="100000">
                      <a:srgbClr val="C0C0C0"/>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44" name="Oval 44"/>
                <p:cNvSpPr>
                  <a:spLocks noChangeArrowheads="1"/>
                </p:cNvSpPr>
                <p:nvPr/>
              </p:nvSpPr>
              <p:spPr bwMode="gray">
                <a:xfrm>
                  <a:off x="2068" y="961"/>
                  <a:ext cx="283" cy="283"/>
                </a:xfrm>
                <a:prstGeom prst="ellipse">
                  <a:avLst/>
                </a:prstGeom>
                <a:gradFill rotWithShape="1">
                  <a:gsLst>
                    <a:gs pos="0">
                      <a:srgbClr val="C0C0C0">
                        <a:alpha val="0"/>
                      </a:srgbClr>
                    </a:gs>
                    <a:gs pos="100000">
                      <a:srgbClr val="C0C0C0">
                        <a:gamma/>
                        <a:tint val="34902"/>
                        <a:invGamma/>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45" name="Oval 45"/>
                <p:cNvSpPr>
                  <a:spLocks noChangeArrowheads="1"/>
                </p:cNvSpPr>
                <p:nvPr/>
              </p:nvSpPr>
              <p:spPr bwMode="gray">
                <a:xfrm>
                  <a:off x="2071" y="963"/>
                  <a:ext cx="270" cy="265"/>
                </a:xfrm>
                <a:prstGeom prst="ellipse">
                  <a:avLst/>
                </a:prstGeom>
                <a:gradFill rotWithShape="1">
                  <a:gsLst>
                    <a:gs pos="0">
                      <a:srgbClr val="C0C0C0">
                        <a:gamma/>
                        <a:shade val="79216"/>
                        <a:invGamma/>
                      </a:srgbClr>
                    </a:gs>
                    <a:gs pos="100000">
                      <a:srgbClr val="C0C0C0">
                        <a:alpha val="4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46" name="Oval 46"/>
                <p:cNvSpPr>
                  <a:spLocks noChangeArrowheads="1"/>
                </p:cNvSpPr>
                <p:nvPr/>
              </p:nvSpPr>
              <p:spPr bwMode="gray">
                <a:xfrm>
                  <a:off x="2086" y="971"/>
                  <a:ext cx="240" cy="215"/>
                </a:xfrm>
                <a:prstGeom prst="ellipse">
                  <a:avLst/>
                </a:prstGeom>
                <a:gradFill rotWithShape="1">
                  <a:gsLst>
                    <a:gs pos="0">
                      <a:srgbClr val="C0C0C0">
                        <a:gamma/>
                        <a:tint val="0"/>
                        <a:invGamma/>
                      </a:srgbClr>
                    </a:gs>
                    <a:gs pos="100000">
                      <a:srgbClr val="C0C0C0">
                        <a:alpha val="3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grpSp>
          <p:sp>
            <p:nvSpPr>
              <p:cNvPr id="307247" name="Text Box 47"/>
              <p:cNvSpPr txBox="1">
                <a:spLocks noChangeArrowheads="1"/>
              </p:cNvSpPr>
              <p:nvPr/>
            </p:nvSpPr>
            <p:spPr bwMode="gray">
              <a:xfrm>
                <a:off x="1326" y="1248"/>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000000"/>
                    </a:solidFill>
                  </a:rPr>
                  <a:t>1</a:t>
                </a:r>
              </a:p>
            </p:txBody>
          </p:sp>
        </p:grpSp>
      </p:grpSp>
      <p:sp>
        <p:nvSpPr>
          <p:cNvPr id="307248" name="Line 48"/>
          <p:cNvSpPr>
            <a:spLocks noChangeShapeType="1"/>
          </p:cNvSpPr>
          <p:nvPr/>
        </p:nvSpPr>
        <p:spPr bwMode="auto">
          <a:xfrm>
            <a:off x="2441575" y="3641725"/>
            <a:ext cx="4800600" cy="1588"/>
          </a:xfrm>
          <a:prstGeom prst="line">
            <a:avLst/>
          </a:prstGeom>
          <a:noFill/>
          <a:ln w="25400">
            <a:solidFill>
              <a:schemeClr val="tx1"/>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nvGrpSpPr>
          <p:cNvPr id="307249" name="Group 49"/>
          <p:cNvGrpSpPr>
            <a:grpSpLocks/>
          </p:cNvGrpSpPr>
          <p:nvPr/>
        </p:nvGrpSpPr>
        <p:grpSpPr bwMode="auto">
          <a:xfrm>
            <a:off x="1908175" y="3130550"/>
            <a:ext cx="609600" cy="609600"/>
            <a:chOff x="1248" y="1200"/>
            <a:chExt cx="384" cy="384"/>
          </a:xfrm>
        </p:grpSpPr>
        <p:grpSp>
          <p:nvGrpSpPr>
            <p:cNvPr id="307250" name="Group 50"/>
            <p:cNvGrpSpPr>
              <a:grpSpLocks/>
            </p:cNvGrpSpPr>
            <p:nvPr/>
          </p:nvGrpSpPr>
          <p:grpSpPr bwMode="auto">
            <a:xfrm>
              <a:off x="1248" y="1200"/>
              <a:ext cx="384" cy="384"/>
              <a:chOff x="2016" y="912"/>
              <a:chExt cx="384" cy="384"/>
            </a:xfrm>
          </p:grpSpPr>
          <p:sp>
            <p:nvSpPr>
              <p:cNvPr id="307251" name="Text Box 51"/>
              <p:cNvSpPr txBox="1">
                <a:spLocks noChangeArrowheads="1"/>
              </p:cNvSpPr>
              <p:nvPr/>
            </p:nvSpPr>
            <p:spPr bwMode="gray">
              <a:xfrm>
                <a:off x="2094" y="960"/>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000000"/>
                    </a:solidFill>
                  </a:rPr>
                  <a:t>3</a:t>
                </a:r>
              </a:p>
            </p:txBody>
          </p:sp>
          <p:sp>
            <p:nvSpPr>
              <p:cNvPr id="307252" name="Oval 52"/>
              <p:cNvSpPr>
                <a:spLocks noChangeArrowheads="1"/>
              </p:cNvSpPr>
              <p:nvPr/>
            </p:nvSpPr>
            <p:spPr bwMode="gray">
              <a:xfrm>
                <a:off x="2016" y="912"/>
                <a:ext cx="384" cy="384"/>
              </a:xfrm>
              <a:prstGeom prst="ellipse">
                <a:avLst/>
              </a:prstGeom>
              <a:gradFill rotWithShape="1">
                <a:gsLst>
                  <a:gs pos="0">
                    <a:schemeClr val="hlink"/>
                  </a:gs>
                  <a:gs pos="100000">
                    <a:schemeClr val="hlink">
                      <a:gamma/>
                      <a:shade val="46275"/>
                      <a:invGamma/>
                    </a:schemeClr>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53" name="Oval 53"/>
              <p:cNvSpPr>
                <a:spLocks noChangeArrowheads="1"/>
              </p:cNvSpPr>
              <p:nvPr/>
            </p:nvSpPr>
            <p:spPr bwMode="gray">
              <a:xfrm>
                <a:off x="2016" y="912"/>
                <a:ext cx="384" cy="384"/>
              </a:xfrm>
              <a:prstGeom prst="ellipse">
                <a:avLst/>
              </a:prstGeom>
              <a:gradFill rotWithShape="1">
                <a:gsLst>
                  <a:gs pos="0">
                    <a:schemeClr val="hlink">
                      <a:alpha val="32001"/>
                    </a:schemeClr>
                  </a:gs>
                  <a:gs pos="100000">
                    <a:schemeClr val="hlink">
                      <a:gamma/>
                      <a:shade val="0"/>
                      <a:invGamma/>
                      <a:alpha val="89999"/>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54" name="Oval 54"/>
              <p:cNvSpPr>
                <a:spLocks noChangeArrowheads="1"/>
              </p:cNvSpPr>
              <p:nvPr/>
            </p:nvSpPr>
            <p:spPr bwMode="gray">
              <a:xfrm>
                <a:off x="2034" y="918"/>
                <a:ext cx="334" cy="33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55" name="Oval 55"/>
              <p:cNvSpPr>
                <a:spLocks noChangeArrowheads="1"/>
              </p:cNvSpPr>
              <p:nvPr/>
            </p:nvSpPr>
            <p:spPr bwMode="gray">
              <a:xfrm>
                <a:off x="2040" y="936"/>
                <a:ext cx="334" cy="334"/>
              </a:xfrm>
              <a:prstGeom prst="ellipse">
                <a:avLst/>
              </a:prstGeom>
              <a:gradFill rotWithShape="1">
                <a:gsLst>
                  <a:gs pos="0">
                    <a:schemeClr val="hlink">
                      <a:gamma/>
                      <a:shade val="63529"/>
                      <a:invGamma/>
                    </a:schemeClr>
                  </a:gs>
                  <a:gs pos="100000">
                    <a:schemeClr val="hlink">
                      <a:alpha val="0"/>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56" name="Oval 56"/>
              <p:cNvSpPr>
                <a:spLocks noChangeArrowheads="1"/>
              </p:cNvSpPr>
              <p:nvPr/>
            </p:nvSpPr>
            <p:spPr bwMode="gray">
              <a:xfrm>
                <a:off x="2052" y="948"/>
                <a:ext cx="300" cy="300"/>
              </a:xfrm>
              <a:prstGeom prst="ellipse">
                <a:avLst/>
              </a:prstGeom>
              <a:solidFill>
                <a:srgbClr val="333333"/>
              </a:soli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57" name="Oval 57"/>
              <p:cNvSpPr>
                <a:spLocks noChangeArrowheads="1"/>
              </p:cNvSpPr>
              <p:nvPr/>
            </p:nvSpPr>
            <p:spPr bwMode="gray">
              <a:xfrm>
                <a:off x="2064" y="959"/>
                <a:ext cx="291" cy="291"/>
              </a:xfrm>
              <a:prstGeom prst="ellipse">
                <a:avLst/>
              </a:prstGeom>
              <a:gradFill rotWithShape="1">
                <a:gsLst>
                  <a:gs pos="0">
                    <a:srgbClr val="C0C0C0">
                      <a:gamma/>
                      <a:shade val="46275"/>
                      <a:invGamma/>
                    </a:srgbClr>
                  </a:gs>
                  <a:gs pos="100000">
                    <a:srgbClr val="C0C0C0"/>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58" name="Oval 58"/>
              <p:cNvSpPr>
                <a:spLocks noChangeArrowheads="1"/>
              </p:cNvSpPr>
              <p:nvPr/>
            </p:nvSpPr>
            <p:spPr bwMode="gray">
              <a:xfrm>
                <a:off x="2068" y="961"/>
                <a:ext cx="283" cy="283"/>
              </a:xfrm>
              <a:prstGeom prst="ellipse">
                <a:avLst/>
              </a:prstGeom>
              <a:gradFill rotWithShape="1">
                <a:gsLst>
                  <a:gs pos="0">
                    <a:srgbClr val="C0C0C0">
                      <a:alpha val="0"/>
                    </a:srgbClr>
                  </a:gs>
                  <a:gs pos="100000">
                    <a:srgbClr val="C0C0C0">
                      <a:gamma/>
                      <a:tint val="34902"/>
                      <a:invGamma/>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59" name="Oval 59"/>
              <p:cNvSpPr>
                <a:spLocks noChangeArrowheads="1"/>
              </p:cNvSpPr>
              <p:nvPr/>
            </p:nvSpPr>
            <p:spPr bwMode="gray">
              <a:xfrm>
                <a:off x="2071" y="963"/>
                <a:ext cx="270" cy="265"/>
              </a:xfrm>
              <a:prstGeom prst="ellipse">
                <a:avLst/>
              </a:prstGeom>
              <a:gradFill rotWithShape="1">
                <a:gsLst>
                  <a:gs pos="0">
                    <a:srgbClr val="C0C0C0">
                      <a:gamma/>
                      <a:shade val="79216"/>
                      <a:invGamma/>
                    </a:srgbClr>
                  </a:gs>
                  <a:gs pos="100000">
                    <a:srgbClr val="C0C0C0">
                      <a:alpha val="4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60" name="Oval 60"/>
              <p:cNvSpPr>
                <a:spLocks noChangeArrowheads="1"/>
              </p:cNvSpPr>
              <p:nvPr/>
            </p:nvSpPr>
            <p:spPr bwMode="gray">
              <a:xfrm>
                <a:off x="2086" y="971"/>
                <a:ext cx="240" cy="215"/>
              </a:xfrm>
              <a:prstGeom prst="ellipse">
                <a:avLst/>
              </a:prstGeom>
              <a:gradFill rotWithShape="1">
                <a:gsLst>
                  <a:gs pos="0">
                    <a:srgbClr val="C0C0C0">
                      <a:gamma/>
                      <a:tint val="0"/>
                      <a:invGamma/>
                    </a:srgbClr>
                  </a:gs>
                  <a:gs pos="100000">
                    <a:srgbClr val="C0C0C0">
                      <a:alpha val="3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grpSp>
        <p:sp>
          <p:nvSpPr>
            <p:cNvPr id="307261" name="Text Box 61"/>
            <p:cNvSpPr txBox="1">
              <a:spLocks noChangeArrowheads="1"/>
            </p:cNvSpPr>
            <p:nvPr/>
          </p:nvSpPr>
          <p:spPr bwMode="gray">
            <a:xfrm>
              <a:off x="1326" y="1248"/>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000000"/>
                  </a:solidFill>
                </a:rPr>
                <a:t>3</a:t>
              </a:r>
            </a:p>
          </p:txBody>
        </p:sp>
      </p:grpSp>
      <p:grpSp>
        <p:nvGrpSpPr>
          <p:cNvPr id="307262" name="Group 62"/>
          <p:cNvGrpSpPr>
            <a:grpSpLocks/>
          </p:cNvGrpSpPr>
          <p:nvPr/>
        </p:nvGrpSpPr>
        <p:grpSpPr bwMode="auto">
          <a:xfrm>
            <a:off x="1908175" y="4932367"/>
            <a:ext cx="5327650" cy="617538"/>
            <a:chOff x="1248" y="3595"/>
            <a:chExt cx="3360" cy="389"/>
          </a:xfrm>
        </p:grpSpPr>
        <p:sp>
          <p:nvSpPr>
            <p:cNvPr id="307263" name="Line 63"/>
            <p:cNvSpPr>
              <a:spLocks noChangeShapeType="1"/>
            </p:cNvSpPr>
            <p:nvPr/>
          </p:nvSpPr>
          <p:spPr bwMode="auto">
            <a:xfrm>
              <a:off x="1584" y="3922"/>
              <a:ext cx="3024" cy="1"/>
            </a:xfrm>
            <a:prstGeom prst="line">
              <a:avLst/>
            </a:prstGeom>
            <a:noFill/>
            <a:ln w="25400">
              <a:solidFill>
                <a:schemeClr val="tx1"/>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264" name="Text Box 64"/>
            <p:cNvSpPr txBox="1">
              <a:spLocks noChangeArrowheads="1"/>
            </p:cNvSpPr>
            <p:nvPr/>
          </p:nvSpPr>
          <p:spPr bwMode="auto">
            <a:xfrm>
              <a:off x="1714" y="3595"/>
              <a:ext cx="2864" cy="2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0" hangingPunct="0"/>
              <a:r>
                <a:rPr lang="zh-CN" altLang="en-US" sz="2400" dirty="0"/>
                <a:t>项目执行完成</a:t>
              </a:r>
              <a:r>
                <a:rPr lang="zh-CN" altLang="en-US" sz="2400" dirty="0" smtClean="0"/>
                <a:t>情况</a:t>
              </a:r>
              <a:endParaRPr lang="en-US" altLang="zh-CN" sz="2400" dirty="0"/>
            </a:p>
          </p:txBody>
        </p:sp>
        <p:grpSp>
          <p:nvGrpSpPr>
            <p:cNvPr id="307265" name="Group 65"/>
            <p:cNvGrpSpPr>
              <a:grpSpLocks/>
            </p:cNvGrpSpPr>
            <p:nvPr/>
          </p:nvGrpSpPr>
          <p:grpSpPr bwMode="auto">
            <a:xfrm>
              <a:off x="1248" y="3600"/>
              <a:ext cx="384" cy="384"/>
              <a:chOff x="1248" y="1200"/>
              <a:chExt cx="384" cy="384"/>
            </a:xfrm>
          </p:grpSpPr>
          <p:grpSp>
            <p:nvGrpSpPr>
              <p:cNvPr id="307266" name="Group 66"/>
              <p:cNvGrpSpPr>
                <a:grpSpLocks/>
              </p:cNvGrpSpPr>
              <p:nvPr/>
            </p:nvGrpSpPr>
            <p:grpSpPr bwMode="auto">
              <a:xfrm>
                <a:off x="1248" y="1200"/>
                <a:ext cx="384" cy="384"/>
                <a:chOff x="2016" y="912"/>
                <a:chExt cx="384" cy="384"/>
              </a:xfrm>
            </p:grpSpPr>
            <p:sp>
              <p:nvSpPr>
                <p:cNvPr id="307267" name="Text Box 67"/>
                <p:cNvSpPr txBox="1">
                  <a:spLocks noChangeArrowheads="1"/>
                </p:cNvSpPr>
                <p:nvPr/>
              </p:nvSpPr>
              <p:spPr bwMode="gray">
                <a:xfrm>
                  <a:off x="2093" y="960"/>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000000"/>
                      </a:solidFill>
                    </a:rPr>
                    <a:t>3</a:t>
                  </a:r>
                </a:p>
              </p:txBody>
            </p:sp>
            <p:sp>
              <p:nvSpPr>
                <p:cNvPr id="307268" name="Oval 68"/>
                <p:cNvSpPr>
                  <a:spLocks noChangeArrowheads="1"/>
                </p:cNvSpPr>
                <p:nvPr/>
              </p:nvSpPr>
              <p:spPr bwMode="gray">
                <a:xfrm>
                  <a:off x="2016" y="912"/>
                  <a:ext cx="384" cy="384"/>
                </a:xfrm>
                <a:prstGeom prst="ellipse">
                  <a:avLst/>
                </a:prstGeom>
                <a:gradFill rotWithShape="1">
                  <a:gsLst>
                    <a:gs pos="0">
                      <a:schemeClr val="hlink"/>
                    </a:gs>
                    <a:gs pos="100000">
                      <a:schemeClr val="hlink">
                        <a:gamma/>
                        <a:shade val="46275"/>
                        <a:invGamma/>
                      </a:schemeClr>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69" name="Oval 69"/>
                <p:cNvSpPr>
                  <a:spLocks noChangeArrowheads="1"/>
                </p:cNvSpPr>
                <p:nvPr/>
              </p:nvSpPr>
              <p:spPr bwMode="gray">
                <a:xfrm>
                  <a:off x="2016" y="912"/>
                  <a:ext cx="384" cy="384"/>
                </a:xfrm>
                <a:prstGeom prst="ellipse">
                  <a:avLst/>
                </a:prstGeom>
                <a:gradFill rotWithShape="1">
                  <a:gsLst>
                    <a:gs pos="0">
                      <a:schemeClr val="hlink">
                        <a:alpha val="32001"/>
                      </a:schemeClr>
                    </a:gs>
                    <a:gs pos="100000">
                      <a:schemeClr val="hlink">
                        <a:gamma/>
                        <a:shade val="0"/>
                        <a:invGamma/>
                        <a:alpha val="89999"/>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70" name="Oval 70"/>
                <p:cNvSpPr>
                  <a:spLocks noChangeArrowheads="1"/>
                </p:cNvSpPr>
                <p:nvPr/>
              </p:nvSpPr>
              <p:spPr bwMode="gray">
                <a:xfrm>
                  <a:off x="2034" y="918"/>
                  <a:ext cx="334" cy="334"/>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71" name="Oval 71"/>
                <p:cNvSpPr>
                  <a:spLocks noChangeArrowheads="1"/>
                </p:cNvSpPr>
                <p:nvPr/>
              </p:nvSpPr>
              <p:spPr bwMode="gray">
                <a:xfrm>
                  <a:off x="2040" y="936"/>
                  <a:ext cx="334" cy="334"/>
                </a:xfrm>
                <a:prstGeom prst="ellipse">
                  <a:avLst/>
                </a:prstGeom>
                <a:gradFill rotWithShape="1">
                  <a:gsLst>
                    <a:gs pos="0">
                      <a:schemeClr val="hlink">
                        <a:gamma/>
                        <a:shade val="63529"/>
                        <a:invGamma/>
                      </a:schemeClr>
                    </a:gs>
                    <a:gs pos="100000">
                      <a:schemeClr val="hlink">
                        <a:alpha val="0"/>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72" name="Oval 72"/>
                <p:cNvSpPr>
                  <a:spLocks noChangeArrowheads="1"/>
                </p:cNvSpPr>
                <p:nvPr/>
              </p:nvSpPr>
              <p:spPr bwMode="gray">
                <a:xfrm>
                  <a:off x="2052" y="948"/>
                  <a:ext cx="300" cy="300"/>
                </a:xfrm>
                <a:prstGeom prst="ellipse">
                  <a:avLst/>
                </a:prstGeom>
                <a:solidFill>
                  <a:srgbClr val="333333"/>
                </a:soli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73" name="Oval 73"/>
                <p:cNvSpPr>
                  <a:spLocks noChangeArrowheads="1"/>
                </p:cNvSpPr>
                <p:nvPr/>
              </p:nvSpPr>
              <p:spPr bwMode="gray">
                <a:xfrm>
                  <a:off x="2064" y="959"/>
                  <a:ext cx="291" cy="291"/>
                </a:xfrm>
                <a:prstGeom prst="ellipse">
                  <a:avLst/>
                </a:prstGeom>
                <a:gradFill rotWithShape="1">
                  <a:gsLst>
                    <a:gs pos="0">
                      <a:srgbClr val="C0C0C0">
                        <a:gamma/>
                        <a:shade val="46275"/>
                        <a:invGamma/>
                      </a:srgbClr>
                    </a:gs>
                    <a:gs pos="100000">
                      <a:srgbClr val="C0C0C0"/>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74" name="Oval 74"/>
                <p:cNvSpPr>
                  <a:spLocks noChangeArrowheads="1"/>
                </p:cNvSpPr>
                <p:nvPr/>
              </p:nvSpPr>
              <p:spPr bwMode="gray">
                <a:xfrm>
                  <a:off x="2068" y="961"/>
                  <a:ext cx="283" cy="283"/>
                </a:xfrm>
                <a:prstGeom prst="ellipse">
                  <a:avLst/>
                </a:prstGeom>
                <a:gradFill rotWithShape="1">
                  <a:gsLst>
                    <a:gs pos="0">
                      <a:srgbClr val="C0C0C0">
                        <a:alpha val="0"/>
                      </a:srgbClr>
                    </a:gs>
                    <a:gs pos="100000">
                      <a:srgbClr val="C0C0C0">
                        <a:gamma/>
                        <a:tint val="34902"/>
                        <a:invGamma/>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75" name="Oval 75"/>
                <p:cNvSpPr>
                  <a:spLocks noChangeArrowheads="1"/>
                </p:cNvSpPr>
                <p:nvPr/>
              </p:nvSpPr>
              <p:spPr bwMode="gray">
                <a:xfrm>
                  <a:off x="2071" y="963"/>
                  <a:ext cx="270" cy="265"/>
                </a:xfrm>
                <a:prstGeom prst="ellipse">
                  <a:avLst/>
                </a:prstGeom>
                <a:gradFill rotWithShape="1">
                  <a:gsLst>
                    <a:gs pos="0">
                      <a:srgbClr val="C0C0C0">
                        <a:gamma/>
                        <a:shade val="79216"/>
                        <a:invGamma/>
                      </a:srgbClr>
                    </a:gs>
                    <a:gs pos="100000">
                      <a:srgbClr val="C0C0C0">
                        <a:alpha val="4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76" name="Oval 76"/>
                <p:cNvSpPr>
                  <a:spLocks noChangeArrowheads="1"/>
                </p:cNvSpPr>
                <p:nvPr/>
              </p:nvSpPr>
              <p:spPr bwMode="gray">
                <a:xfrm>
                  <a:off x="2086" y="971"/>
                  <a:ext cx="240" cy="215"/>
                </a:xfrm>
                <a:prstGeom prst="ellipse">
                  <a:avLst/>
                </a:prstGeom>
                <a:gradFill rotWithShape="1">
                  <a:gsLst>
                    <a:gs pos="0">
                      <a:srgbClr val="C0C0C0">
                        <a:gamma/>
                        <a:tint val="0"/>
                        <a:invGamma/>
                      </a:srgbClr>
                    </a:gs>
                    <a:gs pos="100000">
                      <a:srgbClr val="C0C0C0">
                        <a:alpha val="3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grpSp>
          <p:sp>
            <p:nvSpPr>
              <p:cNvPr id="307277" name="Text Box 77"/>
              <p:cNvSpPr txBox="1">
                <a:spLocks noChangeArrowheads="1"/>
              </p:cNvSpPr>
              <p:nvPr/>
            </p:nvSpPr>
            <p:spPr bwMode="gray">
              <a:xfrm>
                <a:off x="1325" y="1248"/>
                <a:ext cx="223" cy="2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000000"/>
                    </a:solidFill>
                  </a:rPr>
                  <a:t>5</a:t>
                </a:r>
              </a:p>
            </p:txBody>
          </p:sp>
        </p:grpSp>
      </p:grpSp>
      <p:grpSp>
        <p:nvGrpSpPr>
          <p:cNvPr id="307278" name="Group 78"/>
          <p:cNvGrpSpPr>
            <a:grpSpLocks/>
          </p:cNvGrpSpPr>
          <p:nvPr/>
        </p:nvGrpSpPr>
        <p:grpSpPr bwMode="auto">
          <a:xfrm>
            <a:off x="1908175" y="5756275"/>
            <a:ext cx="609600" cy="609600"/>
            <a:chOff x="816" y="1872"/>
            <a:chExt cx="384" cy="384"/>
          </a:xfrm>
        </p:grpSpPr>
        <p:sp>
          <p:nvSpPr>
            <p:cNvPr id="307279" name="Oval 79"/>
            <p:cNvSpPr>
              <a:spLocks noChangeArrowheads="1"/>
            </p:cNvSpPr>
            <p:nvPr/>
          </p:nvSpPr>
          <p:spPr bwMode="gray">
            <a:xfrm>
              <a:off x="816" y="1872"/>
              <a:ext cx="384" cy="384"/>
            </a:xfrm>
            <a:prstGeom prst="ellipse">
              <a:avLst/>
            </a:prstGeom>
            <a:gradFill rotWithShape="1">
              <a:gsLst>
                <a:gs pos="0">
                  <a:schemeClr val="accent2">
                    <a:gamma/>
                    <a:tint val="0"/>
                    <a:invGamma/>
                  </a:schemeClr>
                </a:gs>
                <a:gs pos="50000">
                  <a:schemeClr val="accent2"/>
                </a:gs>
                <a:gs pos="100000">
                  <a:schemeClr val="accent2">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80" name="Oval 80"/>
            <p:cNvSpPr>
              <a:spLocks noChangeArrowheads="1"/>
            </p:cNvSpPr>
            <p:nvPr/>
          </p:nvSpPr>
          <p:spPr bwMode="gray">
            <a:xfrm>
              <a:off x="816" y="1872"/>
              <a:ext cx="384" cy="384"/>
            </a:xfrm>
            <a:prstGeom prst="ellipse">
              <a:avLst/>
            </a:prstGeom>
            <a:gradFill rotWithShape="1">
              <a:gsLst>
                <a:gs pos="0">
                  <a:schemeClr val="accent2">
                    <a:alpha val="32001"/>
                  </a:schemeClr>
                </a:gs>
                <a:gs pos="100000">
                  <a:schemeClr val="accent2">
                    <a:gamma/>
                    <a:shade val="0"/>
                    <a:invGamma/>
                    <a:alpha val="89999"/>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endParaRPr lang="zh-CN" altLang="en-US"/>
            </a:p>
          </p:txBody>
        </p:sp>
        <p:sp>
          <p:nvSpPr>
            <p:cNvPr id="307281" name="Oval 81"/>
            <p:cNvSpPr>
              <a:spLocks noChangeArrowheads="1"/>
            </p:cNvSpPr>
            <p:nvPr/>
          </p:nvSpPr>
          <p:spPr bwMode="gray">
            <a:xfrm>
              <a:off x="841" y="1897"/>
              <a:ext cx="334" cy="334"/>
            </a:xfrm>
            <a:prstGeom prst="ellipse">
              <a:avLst/>
            </a:prstGeom>
            <a:gradFill rotWithShape="1">
              <a:gsLst>
                <a:gs pos="0">
                  <a:schemeClr val="accent2">
                    <a:gamma/>
                    <a:shade val="54118"/>
                    <a:invGamma/>
                  </a:schemeClr>
                </a:gs>
                <a:gs pos="50000">
                  <a:schemeClr val="accent2"/>
                </a:gs>
                <a:gs pos="100000">
                  <a:schemeClr val="accent2">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82" name="Oval 82"/>
            <p:cNvSpPr>
              <a:spLocks noChangeArrowheads="1"/>
            </p:cNvSpPr>
            <p:nvPr/>
          </p:nvSpPr>
          <p:spPr bwMode="gray">
            <a:xfrm>
              <a:off x="866" y="1922"/>
              <a:ext cx="334" cy="334"/>
            </a:xfrm>
            <a:prstGeom prst="ellipse">
              <a:avLst/>
            </a:prstGeom>
            <a:gradFill rotWithShape="1">
              <a:gsLst>
                <a:gs pos="0">
                  <a:schemeClr val="accent2">
                    <a:gamma/>
                    <a:shade val="63529"/>
                    <a:invGamma/>
                  </a:schemeClr>
                </a:gs>
                <a:gs pos="100000">
                  <a:schemeClr val="accent2">
                    <a:alpha val="0"/>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83" name="Oval 83"/>
            <p:cNvSpPr>
              <a:spLocks noChangeArrowheads="1"/>
            </p:cNvSpPr>
            <p:nvPr/>
          </p:nvSpPr>
          <p:spPr bwMode="gray">
            <a:xfrm>
              <a:off x="859" y="1914"/>
              <a:ext cx="300" cy="300"/>
            </a:xfrm>
            <a:prstGeom prst="ellipse">
              <a:avLst/>
            </a:prstGeom>
            <a:solidFill>
              <a:srgbClr val="333333"/>
            </a:soli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endParaRPr lang="zh-CN" altLang="en-US"/>
            </a:p>
          </p:txBody>
        </p:sp>
        <p:sp>
          <p:nvSpPr>
            <p:cNvPr id="307284" name="Oval 84"/>
            <p:cNvSpPr>
              <a:spLocks noChangeArrowheads="1"/>
            </p:cNvSpPr>
            <p:nvPr/>
          </p:nvSpPr>
          <p:spPr bwMode="gray">
            <a:xfrm>
              <a:off x="864" y="1919"/>
              <a:ext cx="291" cy="291"/>
            </a:xfrm>
            <a:prstGeom prst="ellipse">
              <a:avLst/>
            </a:prstGeom>
            <a:gradFill rotWithShape="1">
              <a:gsLst>
                <a:gs pos="0">
                  <a:srgbClr val="C0C0C0">
                    <a:gamma/>
                    <a:shade val="46275"/>
                    <a:invGamma/>
                  </a:srgbClr>
                </a:gs>
                <a:gs pos="100000">
                  <a:srgbClr val="C0C0C0"/>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85" name="Oval 85"/>
            <p:cNvSpPr>
              <a:spLocks noChangeArrowheads="1"/>
            </p:cNvSpPr>
            <p:nvPr/>
          </p:nvSpPr>
          <p:spPr bwMode="gray">
            <a:xfrm>
              <a:off x="868" y="1921"/>
              <a:ext cx="283" cy="283"/>
            </a:xfrm>
            <a:prstGeom prst="ellipse">
              <a:avLst/>
            </a:prstGeom>
            <a:gradFill rotWithShape="1">
              <a:gsLst>
                <a:gs pos="0">
                  <a:srgbClr val="C0C0C0">
                    <a:alpha val="0"/>
                  </a:srgbClr>
                </a:gs>
                <a:gs pos="100000">
                  <a:srgbClr val="C0C0C0">
                    <a:gamma/>
                    <a:tint val="34902"/>
                    <a:invGamma/>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86" name="Oval 86"/>
            <p:cNvSpPr>
              <a:spLocks noChangeArrowheads="1"/>
            </p:cNvSpPr>
            <p:nvPr/>
          </p:nvSpPr>
          <p:spPr bwMode="gray">
            <a:xfrm>
              <a:off x="871" y="1923"/>
              <a:ext cx="270" cy="265"/>
            </a:xfrm>
            <a:prstGeom prst="ellipse">
              <a:avLst/>
            </a:prstGeom>
            <a:gradFill rotWithShape="1">
              <a:gsLst>
                <a:gs pos="0">
                  <a:srgbClr val="C0C0C0">
                    <a:gamma/>
                    <a:shade val="79216"/>
                    <a:invGamma/>
                  </a:srgbClr>
                </a:gs>
                <a:gs pos="100000">
                  <a:srgbClr val="C0C0C0">
                    <a:alpha val="4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sp>
          <p:nvSpPr>
            <p:cNvPr id="307287" name="Oval 87"/>
            <p:cNvSpPr>
              <a:spLocks noChangeArrowheads="1"/>
            </p:cNvSpPr>
            <p:nvPr/>
          </p:nvSpPr>
          <p:spPr bwMode="gray">
            <a:xfrm>
              <a:off x="886" y="1931"/>
              <a:ext cx="240" cy="215"/>
            </a:xfrm>
            <a:prstGeom prst="ellipse">
              <a:avLst/>
            </a:prstGeom>
            <a:gradFill rotWithShape="1">
              <a:gsLst>
                <a:gs pos="0">
                  <a:srgbClr val="C0C0C0">
                    <a:gamma/>
                    <a:tint val="0"/>
                    <a:invGamma/>
                  </a:srgbClr>
                </a:gs>
                <a:gs pos="100000">
                  <a:srgbClr val="C0C0C0">
                    <a:alpha val="38000"/>
                  </a:srgbClr>
                </a:gs>
              </a:gsLst>
              <a:lin ang="540000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eaVert" wrap="none" anchor="ctr"/>
            <a:lstStyle/>
            <a:p>
              <a:endParaRPr lang="zh-CN" altLang="en-US"/>
            </a:p>
          </p:txBody>
        </p:sp>
      </p:grpSp>
      <p:sp>
        <p:nvSpPr>
          <p:cNvPr id="307288" name="Line 88"/>
          <p:cNvSpPr>
            <a:spLocks noChangeShapeType="1"/>
          </p:cNvSpPr>
          <p:nvPr/>
        </p:nvSpPr>
        <p:spPr bwMode="auto">
          <a:xfrm>
            <a:off x="2398713" y="6324600"/>
            <a:ext cx="4800600" cy="1588"/>
          </a:xfrm>
          <a:prstGeom prst="line">
            <a:avLst/>
          </a:prstGeom>
          <a:noFill/>
          <a:ln w="25400">
            <a:solidFill>
              <a:schemeClr val="tx1"/>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289" name="Text Box 89"/>
          <p:cNvSpPr txBox="1">
            <a:spLocks noChangeArrowheads="1"/>
          </p:cNvSpPr>
          <p:nvPr/>
        </p:nvSpPr>
        <p:spPr bwMode="auto">
          <a:xfrm>
            <a:off x="2646362" y="5847655"/>
            <a:ext cx="479742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eaLnBrk="0" hangingPunct="0"/>
            <a:r>
              <a:rPr lang="zh-CN" altLang="zh-CN" sz="2400" dirty="0"/>
              <a:t>技术经济效益</a:t>
            </a:r>
            <a:endParaRPr lang="zh-CN" altLang="en-US" sz="2400" dirty="0"/>
          </a:p>
        </p:txBody>
      </p:sp>
      <p:sp>
        <p:nvSpPr>
          <p:cNvPr id="307290" name="Text Box 90"/>
          <p:cNvSpPr txBox="1">
            <a:spLocks noChangeArrowheads="1"/>
          </p:cNvSpPr>
          <p:nvPr/>
        </p:nvSpPr>
        <p:spPr bwMode="gray">
          <a:xfrm>
            <a:off x="2046288" y="5824538"/>
            <a:ext cx="354012"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ctr" eaLnBrk="0" hangingPunct="0"/>
            <a:r>
              <a:rPr lang="en-US" altLang="zh-CN" sz="2400" b="1">
                <a:solidFill>
                  <a:srgbClr val="000000"/>
                </a:solidFill>
              </a:rPr>
              <a:t>6</a:t>
            </a:r>
          </a:p>
        </p:txBody>
      </p:sp>
      <p:sp>
        <p:nvSpPr>
          <p:cNvPr id="307291" name="Text Box 91"/>
          <p:cNvSpPr txBox="1">
            <a:spLocks noChangeArrowheads="1"/>
          </p:cNvSpPr>
          <p:nvPr/>
        </p:nvSpPr>
        <p:spPr bwMode="auto">
          <a:xfrm>
            <a:off x="2646364" y="3146425"/>
            <a:ext cx="2465248"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zh-CN" altLang="en-US" sz="2400" dirty="0"/>
              <a:t>项目依据</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4.4	</a:t>
            </a:r>
            <a:r>
              <a:rPr lang="zh-CN" altLang="en-US" sz="3200" b="1" dirty="0">
                <a:solidFill>
                  <a:schemeClr val="bg1"/>
                </a:solidFill>
                <a:latin typeface="楷体_GB2312" pitchFamily="49" charset="-122"/>
                <a:ea typeface="楷体_GB2312" pitchFamily="49" charset="-122"/>
              </a:rPr>
              <a:t>创新成果</a:t>
            </a:r>
            <a:endParaRPr lang="zh-CN" altLang="en-US" sz="3200" dirty="0"/>
          </a:p>
        </p:txBody>
      </p:sp>
      <p:sp>
        <p:nvSpPr>
          <p:cNvPr id="6" name="Rectangle 4"/>
          <p:cNvSpPr>
            <a:spLocks noChangeArrowheads="1"/>
          </p:cNvSpPr>
          <p:nvPr/>
        </p:nvSpPr>
        <p:spPr bwMode="auto">
          <a:xfrm>
            <a:off x="684213" y="1412776"/>
            <a:ext cx="8136259"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smtClean="0">
                <a:solidFill>
                  <a:srgbClr val="FF9900"/>
                </a:solidFill>
              </a:rPr>
              <a:t>主要技术创新点</a:t>
            </a:r>
            <a:endParaRPr lang="en-US" altLang="zh-CN" sz="2400" b="1" dirty="0" smtClean="0">
              <a:solidFill>
                <a:srgbClr val="FF9900"/>
              </a:solidFill>
            </a:endParaRPr>
          </a:p>
          <a:p>
            <a:pPr lvl="1">
              <a:lnSpc>
                <a:spcPct val="150000"/>
              </a:lnSpc>
              <a:buClr>
                <a:schemeClr val="hlink"/>
              </a:buClr>
            </a:pPr>
            <a:r>
              <a:rPr lang="zh-CN" altLang="en-US" sz="2000" b="1" dirty="0" smtClean="0"/>
              <a:t>（</a:t>
            </a:r>
            <a:r>
              <a:rPr lang="en-US" altLang="zh-CN" sz="2000" b="1" dirty="0"/>
              <a:t>1</a:t>
            </a:r>
            <a:r>
              <a:rPr lang="zh-CN" altLang="en-US" sz="2000" b="1" dirty="0"/>
              <a:t>）基于纯软件编解码</a:t>
            </a:r>
            <a:r>
              <a:rPr lang="en-US" altLang="zh-CN" sz="2000" b="1" dirty="0"/>
              <a:t>(Codec)</a:t>
            </a:r>
            <a:r>
              <a:rPr lang="zh-CN" altLang="en-US" sz="2000" b="1" dirty="0"/>
              <a:t>技术，以流媒体方式实现电视台节目实时硬盘播出，并达到广播级技术指标。采用纯软件编解码</a:t>
            </a:r>
            <a:r>
              <a:rPr lang="en-US" altLang="zh-CN" sz="2000" b="1" dirty="0"/>
              <a:t>(Codec)</a:t>
            </a:r>
            <a:r>
              <a:rPr lang="zh-CN" altLang="en-US" sz="2000" b="1" dirty="0"/>
              <a:t>可大大降低成本，提高了系统扩展性及兼容性。</a:t>
            </a:r>
          </a:p>
          <a:p>
            <a:pPr lvl="1">
              <a:lnSpc>
                <a:spcPct val="150000"/>
              </a:lnSpc>
              <a:buClr>
                <a:schemeClr val="hlink"/>
              </a:buClr>
            </a:pPr>
            <a:r>
              <a:rPr lang="zh-CN" altLang="en-US" sz="2000" b="1" dirty="0"/>
              <a:t>（</a:t>
            </a:r>
            <a:r>
              <a:rPr lang="en-US" altLang="zh-CN" sz="2000" b="1" dirty="0"/>
              <a:t>2</a:t>
            </a:r>
            <a:r>
              <a:rPr lang="zh-CN" altLang="en-US" sz="2000" b="1" dirty="0"/>
              <a:t>）采用超线程</a:t>
            </a:r>
            <a:r>
              <a:rPr lang="en-US" altLang="zh-CN" sz="2000" b="1" dirty="0"/>
              <a:t>Codec</a:t>
            </a:r>
            <a:r>
              <a:rPr lang="zh-CN" altLang="en-US" sz="2000" b="1" dirty="0"/>
              <a:t>技术，实现多线程并发协同工作；采用内存仿真进行多视频流缓冲的软件</a:t>
            </a:r>
            <a:r>
              <a:rPr lang="en-US" altLang="zh-CN" sz="2000" b="1" dirty="0"/>
              <a:t>Cache</a:t>
            </a:r>
            <a:r>
              <a:rPr lang="zh-CN" altLang="en-US" sz="2000" b="1" dirty="0"/>
              <a:t>技术，对于每一个频道的电视节目播出都采用了多组软件动态解码和侦测线程技术，以广播级的标准实现电视节目任意格式、制式的多通道（频道）实时播出。这些技术的创新提高了系统性能，满足了广播级播出要求。</a:t>
            </a:r>
          </a:p>
          <a:p>
            <a:pPr lvl="1">
              <a:lnSpc>
                <a:spcPct val="150000"/>
              </a:lnSpc>
              <a:buClr>
                <a:schemeClr val="hlink"/>
              </a:buClr>
            </a:pPr>
            <a:r>
              <a:rPr lang="zh-CN" altLang="en-US" sz="2000" b="1" dirty="0"/>
              <a:t>（</a:t>
            </a:r>
            <a:r>
              <a:rPr lang="en-US" altLang="zh-CN" sz="2000" b="1" dirty="0"/>
              <a:t>3</a:t>
            </a:r>
            <a:r>
              <a:rPr lang="zh-CN" altLang="en-US" sz="2000" b="1" dirty="0"/>
              <a:t>）每增加一个频道的播出，系统只需多执行一组软件</a:t>
            </a:r>
            <a:r>
              <a:rPr lang="en-US" altLang="zh-CN" sz="2000" b="1" dirty="0"/>
              <a:t>Codec</a:t>
            </a:r>
            <a:r>
              <a:rPr lang="zh-CN" altLang="en-US" sz="2000" b="1" dirty="0"/>
              <a:t>线程，需要支持新的播出格式只需增加或更换软件</a:t>
            </a:r>
            <a:r>
              <a:rPr lang="en-US" altLang="zh-CN" sz="2000" b="1" dirty="0"/>
              <a:t>Codec</a:t>
            </a:r>
            <a:r>
              <a:rPr lang="zh-CN" altLang="en-US" sz="2000" b="1" dirty="0"/>
              <a:t>即可。</a:t>
            </a: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212127428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5 </a:t>
            </a:r>
            <a:r>
              <a:rPr lang="zh-CN" altLang="en-US" sz="3200" b="1" dirty="0" smtClean="0">
                <a:solidFill>
                  <a:schemeClr val="bg1"/>
                </a:solidFill>
                <a:latin typeface="楷体_GB2312" pitchFamily="49" charset="-122"/>
                <a:ea typeface="楷体_GB2312" pitchFamily="49" charset="-122"/>
              </a:rPr>
              <a:t>项目</a:t>
            </a:r>
            <a:r>
              <a:rPr lang="zh-CN" altLang="en-US" sz="3200" b="1" dirty="0">
                <a:solidFill>
                  <a:schemeClr val="bg1"/>
                </a:solidFill>
                <a:latin typeface="楷体_GB2312" pitchFamily="49" charset="-122"/>
                <a:ea typeface="楷体_GB2312" pitchFamily="49" charset="-122"/>
              </a:rPr>
              <a:t>执行完成情况</a:t>
            </a:r>
            <a:endParaRPr lang="zh-CN" altLang="en-US" sz="3200" dirty="0"/>
          </a:p>
        </p:txBody>
      </p:sp>
      <p:sp>
        <p:nvSpPr>
          <p:cNvPr id="6" name="Rectangle 4"/>
          <p:cNvSpPr>
            <a:spLocks noChangeArrowheads="1"/>
          </p:cNvSpPr>
          <p:nvPr/>
        </p:nvSpPr>
        <p:spPr bwMode="auto">
          <a:xfrm>
            <a:off x="684213" y="1412775"/>
            <a:ext cx="8136259"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ct val="150000"/>
              </a:lnSpc>
              <a:buClr>
                <a:schemeClr val="hlink"/>
              </a:buClr>
            </a:pPr>
            <a:r>
              <a:rPr lang="en-US" altLang="zh-CN" sz="2400" b="1" dirty="0" smtClean="0">
                <a:solidFill>
                  <a:srgbClr val="FF9900"/>
                </a:solidFill>
              </a:rPr>
              <a:t>5.1 </a:t>
            </a:r>
            <a:r>
              <a:rPr lang="zh-CN" altLang="en-US" sz="2400" b="1" dirty="0" smtClean="0">
                <a:solidFill>
                  <a:srgbClr val="FF9900"/>
                </a:solidFill>
              </a:rPr>
              <a:t>项目</a:t>
            </a:r>
            <a:r>
              <a:rPr lang="zh-CN" altLang="en-US" sz="2400" b="1" dirty="0">
                <a:solidFill>
                  <a:srgbClr val="FF9900"/>
                </a:solidFill>
              </a:rPr>
              <a:t>技术指标完成</a:t>
            </a:r>
            <a:r>
              <a:rPr lang="zh-CN" altLang="en-US" sz="2400" b="1" dirty="0" smtClean="0">
                <a:solidFill>
                  <a:srgbClr val="FF9900"/>
                </a:solidFill>
              </a:rPr>
              <a:t>情况</a:t>
            </a:r>
            <a:endParaRPr lang="en-US" altLang="zh-CN" sz="2400" b="1" dirty="0" smtClean="0">
              <a:solidFill>
                <a:srgbClr val="FF9900"/>
              </a:solidFill>
            </a:endParaRPr>
          </a:p>
          <a:p>
            <a:pPr marL="800100" lvl="1" indent="-342900">
              <a:lnSpc>
                <a:spcPct val="150000"/>
              </a:lnSpc>
              <a:buClr>
                <a:schemeClr val="hlink"/>
              </a:buClr>
              <a:buFont typeface="Arial" pitchFamily="34" charset="0"/>
              <a:buChar char="•"/>
            </a:pPr>
            <a:r>
              <a:rPr lang="zh-CN" altLang="en-US" sz="2000" b="1" dirty="0"/>
              <a:t>全部实现了协议书规定的主要考核技术</a:t>
            </a:r>
            <a:r>
              <a:rPr lang="zh-CN" altLang="en-US" sz="2000" b="1" dirty="0" smtClean="0"/>
              <a:t>指标</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视频指标</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smtClean="0"/>
              <a:t>音频指标</a:t>
            </a:r>
            <a:endParaRPr lang="zh-CN" altLang="en-US" sz="2000" b="1"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836903641"/>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5.2	</a:t>
            </a:r>
            <a:r>
              <a:rPr lang="zh-CN" altLang="en-US" sz="3200" b="1" dirty="0">
                <a:solidFill>
                  <a:schemeClr val="bg1"/>
                </a:solidFill>
                <a:latin typeface="楷体_GB2312" pitchFamily="49" charset="-122"/>
                <a:ea typeface="楷体_GB2312" pitchFamily="49" charset="-122"/>
              </a:rPr>
              <a:t>产品质量指标完成情况</a:t>
            </a:r>
            <a:endParaRPr lang="zh-CN" altLang="en-US" sz="3200" dirty="0"/>
          </a:p>
        </p:txBody>
      </p:sp>
      <p:sp>
        <p:nvSpPr>
          <p:cNvPr id="6" name="Rectangle 4"/>
          <p:cNvSpPr>
            <a:spLocks noChangeArrowheads="1"/>
          </p:cNvSpPr>
          <p:nvPr/>
        </p:nvSpPr>
        <p:spPr bwMode="auto">
          <a:xfrm>
            <a:off x="684213" y="1412776"/>
            <a:ext cx="8136259"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solidFill>
                  <a:srgbClr val="FFC000"/>
                </a:solidFill>
              </a:rPr>
              <a:t>产品完全达到了协议书规定的</a:t>
            </a:r>
            <a:r>
              <a:rPr lang="zh-CN" altLang="en-US" sz="2400" b="1" dirty="0" smtClean="0">
                <a:solidFill>
                  <a:srgbClr val="FFC000"/>
                </a:solidFill>
              </a:rPr>
              <a:t>质量指标</a:t>
            </a:r>
            <a:endParaRPr lang="zh-CN" altLang="en-US" sz="2400" b="1" dirty="0">
              <a:solidFill>
                <a:srgbClr val="FFC000"/>
              </a:solidFill>
            </a:endParaRPr>
          </a:p>
          <a:p>
            <a:pPr lvl="1">
              <a:lnSpc>
                <a:spcPct val="150000"/>
              </a:lnSpc>
              <a:buClr>
                <a:schemeClr val="hlink"/>
              </a:buClr>
            </a:pPr>
            <a:r>
              <a:rPr lang="en-US" altLang="zh-CN" sz="2000" b="1" dirty="0"/>
              <a:t>1</a:t>
            </a:r>
            <a:r>
              <a:rPr lang="zh-CN" altLang="en-US" sz="2000" b="1" dirty="0" smtClean="0"/>
              <a:t>）</a:t>
            </a:r>
            <a:r>
              <a:rPr lang="en-US" altLang="zh-CN" sz="2000" b="1" dirty="0" smtClean="0"/>
              <a:t>HD </a:t>
            </a:r>
            <a:r>
              <a:rPr lang="en-US" altLang="zh-CN" sz="2000" b="1" dirty="0"/>
              <a:t>SDI</a:t>
            </a:r>
            <a:r>
              <a:rPr lang="zh-CN" altLang="en-US" sz="2000" b="1" dirty="0"/>
              <a:t>信号格式符合：</a:t>
            </a:r>
            <a:r>
              <a:rPr lang="en-US" altLang="zh-CN" sz="2000" b="1" dirty="0" err="1"/>
              <a:t>GY</a:t>
            </a:r>
            <a:r>
              <a:rPr lang="en-US" altLang="zh-CN" sz="2000" b="1" dirty="0"/>
              <a:t>/</a:t>
            </a:r>
            <a:r>
              <a:rPr lang="en-US" altLang="zh-CN" sz="2000" b="1" dirty="0" err="1"/>
              <a:t>T155</a:t>
            </a:r>
            <a:r>
              <a:rPr lang="en-US" altLang="zh-CN" sz="2000" b="1" dirty="0"/>
              <a:t>-2000《</a:t>
            </a:r>
            <a:r>
              <a:rPr lang="zh-CN" altLang="en-US" sz="2000" b="1" dirty="0"/>
              <a:t>高清晰度电视节目制作及交换用视频参考数值</a:t>
            </a:r>
            <a:r>
              <a:rPr lang="en-US" altLang="zh-CN" sz="2000" b="1" dirty="0"/>
              <a:t>》</a:t>
            </a:r>
          </a:p>
          <a:p>
            <a:pPr lvl="1">
              <a:lnSpc>
                <a:spcPct val="150000"/>
              </a:lnSpc>
              <a:buClr>
                <a:schemeClr val="hlink"/>
              </a:buClr>
            </a:pPr>
            <a:r>
              <a:rPr lang="en-US" altLang="zh-CN" sz="2000" b="1" dirty="0"/>
              <a:t>2</a:t>
            </a:r>
            <a:r>
              <a:rPr lang="zh-CN" altLang="en-US" sz="2000" b="1" dirty="0" smtClean="0"/>
              <a:t>）</a:t>
            </a:r>
            <a:r>
              <a:rPr lang="en-US" altLang="zh-CN" sz="2000" b="1" dirty="0" smtClean="0"/>
              <a:t>HD </a:t>
            </a:r>
            <a:r>
              <a:rPr lang="en-US" altLang="zh-CN" sz="2000" b="1" dirty="0"/>
              <a:t>SDI</a:t>
            </a:r>
            <a:r>
              <a:rPr lang="zh-CN" altLang="en-US" sz="2000" b="1" dirty="0"/>
              <a:t>接口特性符合：</a:t>
            </a:r>
            <a:r>
              <a:rPr lang="en-US" altLang="zh-CN" sz="2000" b="1" dirty="0" err="1"/>
              <a:t>GY</a:t>
            </a:r>
            <a:r>
              <a:rPr lang="en-US" altLang="zh-CN" sz="2000" b="1" dirty="0"/>
              <a:t>/</a:t>
            </a:r>
            <a:r>
              <a:rPr lang="en-US" altLang="zh-CN" sz="2000" b="1" dirty="0" err="1"/>
              <a:t>T157</a:t>
            </a:r>
            <a:r>
              <a:rPr lang="en-US" altLang="zh-CN" sz="2000" b="1" dirty="0"/>
              <a:t>-2000《</a:t>
            </a:r>
            <a:r>
              <a:rPr lang="zh-CN" altLang="en-US" sz="2000" b="1" dirty="0"/>
              <a:t>演播室高清晰度电视数字视频信号接口</a:t>
            </a:r>
            <a:r>
              <a:rPr lang="en-US" altLang="zh-CN" sz="2000" b="1" dirty="0"/>
              <a:t>》</a:t>
            </a:r>
          </a:p>
          <a:p>
            <a:pPr lvl="1">
              <a:lnSpc>
                <a:spcPct val="150000"/>
              </a:lnSpc>
              <a:buClr>
                <a:schemeClr val="hlink"/>
              </a:buClr>
            </a:pPr>
            <a:r>
              <a:rPr lang="en-US" altLang="zh-CN" sz="2000" b="1" dirty="0"/>
              <a:t>3</a:t>
            </a:r>
            <a:r>
              <a:rPr lang="zh-CN" altLang="en-US" sz="2000" b="1" dirty="0" smtClean="0"/>
              <a:t>）</a:t>
            </a:r>
            <a:r>
              <a:rPr lang="en-US" altLang="zh-CN" sz="2000" b="1" dirty="0" smtClean="0"/>
              <a:t>SDI</a:t>
            </a:r>
            <a:r>
              <a:rPr lang="zh-CN" altLang="en-US" sz="2000" b="1" dirty="0"/>
              <a:t>接口特性符合：</a:t>
            </a:r>
            <a:r>
              <a:rPr lang="en-US" altLang="zh-CN" sz="2000" b="1" dirty="0"/>
              <a:t>GB/14857-93《</a:t>
            </a:r>
            <a:r>
              <a:rPr lang="zh-CN" altLang="en-US" sz="2000" b="1" dirty="0"/>
              <a:t>演播室数字电视编码参数规范</a:t>
            </a:r>
            <a:r>
              <a:rPr lang="en-US" altLang="zh-CN" sz="2000" b="1" dirty="0"/>
              <a:t>》</a:t>
            </a:r>
            <a:r>
              <a:rPr lang="zh-CN" altLang="en-US" sz="2000" b="1" dirty="0"/>
              <a:t>和</a:t>
            </a:r>
            <a:r>
              <a:rPr lang="en-US" altLang="zh-CN" sz="2000" b="1" dirty="0"/>
              <a:t>GB/</a:t>
            </a:r>
            <a:r>
              <a:rPr lang="en-US" altLang="zh-CN" sz="2000" b="1" dirty="0" err="1"/>
              <a:t>T17953</a:t>
            </a:r>
            <a:r>
              <a:rPr lang="en-US" altLang="zh-CN" sz="2000" b="1" dirty="0"/>
              <a:t>-2000《4:2:2</a:t>
            </a:r>
            <a:r>
              <a:rPr lang="zh-CN" altLang="en-US" sz="2000" b="1" dirty="0"/>
              <a:t>数字分量图像信号的接口</a:t>
            </a:r>
            <a:r>
              <a:rPr lang="en-US" altLang="zh-CN" sz="2000" b="1" dirty="0"/>
              <a:t>》</a:t>
            </a:r>
          </a:p>
          <a:p>
            <a:pPr lvl="1">
              <a:lnSpc>
                <a:spcPct val="150000"/>
              </a:lnSpc>
              <a:buClr>
                <a:schemeClr val="hlink"/>
              </a:buClr>
            </a:pPr>
            <a:r>
              <a:rPr lang="en-US" altLang="zh-CN" sz="2000" b="1" dirty="0"/>
              <a:t>4</a:t>
            </a:r>
            <a:r>
              <a:rPr lang="zh-CN" altLang="en-US" sz="2000" b="1" dirty="0" smtClean="0"/>
              <a:t>）数字</a:t>
            </a:r>
            <a:r>
              <a:rPr lang="zh-CN" altLang="en-US" sz="2000" b="1" dirty="0"/>
              <a:t>音频特性符合：</a:t>
            </a:r>
            <a:r>
              <a:rPr lang="en-US" altLang="zh-CN" sz="2000" b="1" dirty="0" err="1"/>
              <a:t>GY</a:t>
            </a:r>
            <a:r>
              <a:rPr lang="en-US" altLang="zh-CN" sz="2000" b="1" dirty="0"/>
              <a:t>/</a:t>
            </a:r>
            <a:r>
              <a:rPr lang="en-US" altLang="zh-CN" sz="2000" b="1" dirty="0" err="1"/>
              <a:t>T158</a:t>
            </a:r>
            <a:r>
              <a:rPr lang="en-US" altLang="zh-CN" sz="2000" b="1" dirty="0"/>
              <a:t>-2000《</a:t>
            </a:r>
            <a:r>
              <a:rPr lang="zh-CN" altLang="en-US" sz="2000" b="1" dirty="0"/>
              <a:t>演播室数字音频信号接口</a:t>
            </a:r>
            <a:r>
              <a:rPr lang="en-US" altLang="zh-CN" sz="2000" b="1" dirty="0"/>
              <a:t>》</a:t>
            </a:r>
          </a:p>
          <a:p>
            <a:pPr lvl="1">
              <a:lnSpc>
                <a:spcPct val="150000"/>
              </a:lnSpc>
              <a:buClr>
                <a:schemeClr val="hlink"/>
              </a:buClr>
            </a:pPr>
            <a:r>
              <a:rPr lang="en-US" altLang="zh-CN" sz="2000" b="1" dirty="0"/>
              <a:t>5</a:t>
            </a:r>
            <a:r>
              <a:rPr lang="zh-CN" altLang="en-US" sz="2000" b="1" dirty="0" smtClean="0"/>
              <a:t>）模拟</a:t>
            </a:r>
            <a:r>
              <a:rPr lang="zh-CN" altLang="en-US" sz="2000" b="1" dirty="0"/>
              <a:t>复合视频特性和模拟音频特性符合：</a:t>
            </a:r>
            <a:r>
              <a:rPr lang="en-US" altLang="zh-CN" sz="2000" b="1" dirty="0" err="1"/>
              <a:t>GY</a:t>
            </a:r>
            <a:r>
              <a:rPr lang="en-US" altLang="zh-CN" sz="2000" b="1" dirty="0"/>
              <a:t>/</a:t>
            </a:r>
            <a:r>
              <a:rPr lang="en-US" altLang="zh-CN" sz="2000" b="1" dirty="0" err="1"/>
              <a:t>T152</a:t>
            </a:r>
            <a:r>
              <a:rPr lang="en-US" altLang="zh-CN" sz="2000" b="1" dirty="0"/>
              <a:t>-2000《</a:t>
            </a:r>
            <a:r>
              <a:rPr lang="zh-CN" altLang="en-US" sz="2000" b="1" dirty="0"/>
              <a:t>电视中心制作系统运行维护规程</a:t>
            </a:r>
            <a:r>
              <a:rPr lang="en-US" altLang="zh-CN" sz="2000" b="1" dirty="0"/>
              <a:t>》</a:t>
            </a:r>
          </a:p>
          <a:p>
            <a:pPr lvl="1">
              <a:lnSpc>
                <a:spcPct val="150000"/>
              </a:lnSpc>
              <a:buClr>
                <a:schemeClr val="hlink"/>
              </a:buClr>
            </a:pPr>
            <a:r>
              <a:rPr lang="en-US" altLang="zh-CN" sz="2000" b="1" dirty="0"/>
              <a:t>6</a:t>
            </a:r>
            <a:r>
              <a:rPr lang="zh-CN" altLang="en-US" sz="2000" b="1" dirty="0" smtClean="0"/>
              <a:t>）同步</a:t>
            </a:r>
            <a:r>
              <a:rPr lang="zh-CN" altLang="en-US" sz="2000" b="1" dirty="0"/>
              <a:t>特性符合：</a:t>
            </a:r>
            <a:r>
              <a:rPr lang="en-US" altLang="zh-CN" sz="2000" b="1" dirty="0" err="1"/>
              <a:t>GB3174-1995《PAL-D</a:t>
            </a:r>
            <a:r>
              <a:rPr lang="zh-CN" altLang="en-US" sz="2000" b="1" dirty="0"/>
              <a:t>制电视广播技术规范</a:t>
            </a:r>
            <a:r>
              <a:rPr lang="en-US" altLang="zh-CN" sz="2000" b="1" dirty="0"/>
              <a:t>》</a:t>
            </a: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Tree>
    <p:extLst>
      <p:ext uri="{BB962C8B-B14F-4D97-AF65-F5344CB8AC3E}">
        <p14:creationId xmlns:p14="http://schemas.microsoft.com/office/powerpoint/2010/main" val="422965069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5.3	</a:t>
            </a:r>
            <a:r>
              <a:rPr lang="zh-CN" altLang="en-US" sz="3200" b="1" dirty="0">
                <a:solidFill>
                  <a:schemeClr val="bg1"/>
                </a:solidFill>
                <a:latin typeface="楷体_GB2312" pitchFamily="49" charset="-122"/>
                <a:ea typeface="楷体_GB2312" pitchFamily="49" charset="-122"/>
              </a:rPr>
              <a:t>投资完成情况</a:t>
            </a:r>
            <a:endParaRPr lang="zh-CN" altLang="en-US" sz="32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表格 2"/>
          <p:cNvGraphicFramePr>
            <a:graphicFrameLocks noGrp="1"/>
          </p:cNvGraphicFramePr>
          <p:nvPr>
            <p:extLst>
              <p:ext uri="{D42A27DB-BD31-4B8C-83A1-F6EECF244321}">
                <p14:modId xmlns:p14="http://schemas.microsoft.com/office/powerpoint/2010/main" val="2379395006"/>
              </p:ext>
            </p:extLst>
          </p:nvPr>
        </p:nvGraphicFramePr>
        <p:xfrm>
          <a:off x="457200" y="2348880"/>
          <a:ext cx="8229600" cy="1995315"/>
        </p:xfrm>
        <a:graphic>
          <a:graphicData uri="http://schemas.openxmlformats.org/drawingml/2006/table">
            <a:tbl>
              <a:tblPr>
                <a:tableStyleId>{5940675A-B579-460E-94D1-54222C63F5DA}</a:tableStyleId>
              </a:tblPr>
              <a:tblGrid>
                <a:gridCol w="887468"/>
                <a:gridCol w="1970005"/>
                <a:gridCol w="1818392"/>
                <a:gridCol w="2185354"/>
                <a:gridCol w="1368381"/>
              </a:tblGrid>
              <a:tr h="513645">
                <a:tc>
                  <a:txBody>
                    <a:bodyPr/>
                    <a:lstStyle/>
                    <a:p>
                      <a:pPr algn="ctr">
                        <a:spcBef>
                          <a:spcPts val="360"/>
                        </a:spcBef>
                        <a:spcAft>
                          <a:spcPts val="360"/>
                        </a:spcAft>
                      </a:pPr>
                      <a:r>
                        <a:rPr lang="zh-CN" sz="2400" kern="0">
                          <a:effectLst/>
                        </a:rPr>
                        <a:t>序号</a:t>
                      </a:r>
                      <a:endParaRPr lang="zh-CN" sz="1600" kern="100">
                        <a:effectLst/>
                        <a:latin typeface="Times New Roman"/>
                        <a:ea typeface="宋体"/>
                      </a:endParaRPr>
                    </a:p>
                  </a:txBody>
                  <a:tcPr marL="68580" marR="68580" marT="0" marB="0" anchor="ctr"/>
                </a:tc>
                <a:tc>
                  <a:txBody>
                    <a:bodyPr/>
                    <a:lstStyle/>
                    <a:p>
                      <a:pPr algn="ctr">
                        <a:spcBef>
                          <a:spcPts val="360"/>
                        </a:spcBef>
                        <a:spcAft>
                          <a:spcPts val="360"/>
                        </a:spcAft>
                      </a:pPr>
                      <a:r>
                        <a:rPr lang="zh-CN" sz="2400" kern="0">
                          <a:effectLst/>
                        </a:rPr>
                        <a:t>项目</a:t>
                      </a:r>
                      <a:endParaRPr lang="zh-CN" sz="1600" kern="100">
                        <a:effectLst/>
                        <a:latin typeface="Times New Roman"/>
                        <a:ea typeface="宋体"/>
                      </a:endParaRPr>
                    </a:p>
                  </a:txBody>
                  <a:tcPr marL="68580" marR="68580" marT="0" marB="0" anchor="ctr"/>
                </a:tc>
                <a:tc>
                  <a:txBody>
                    <a:bodyPr/>
                    <a:lstStyle/>
                    <a:p>
                      <a:pPr algn="ctr">
                        <a:spcBef>
                          <a:spcPts val="360"/>
                        </a:spcBef>
                        <a:spcAft>
                          <a:spcPts val="360"/>
                        </a:spcAft>
                      </a:pPr>
                      <a:r>
                        <a:rPr lang="zh-CN" sz="2400" kern="0">
                          <a:effectLst/>
                        </a:rPr>
                        <a:t>计划</a:t>
                      </a:r>
                      <a:r>
                        <a:rPr lang="en-US" sz="2400" kern="0">
                          <a:effectLst/>
                        </a:rPr>
                        <a:t>(</a:t>
                      </a:r>
                      <a:r>
                        <a:rPr lang="zh-CN" sz="2400" kern="0">
                          <a:effectLst/>
                        </a:rPr>
                        <a:t>万元</a:t>
                      </a:r>
                      <a:r>
                        <a:rPr lang="en-US" sz="2400" kern="0">
                          <a:effectLst/>
                        </a:rPr>
                        <a:t>)</a:t>
                      </a:r>
                      <a:endParaRPr lang="zh-CN" sz="1600" kern="100">
                        <a:effectLst/>
                        <a:latin typeface="Times New Roman"/>
                        <a:ea typeface="宋体"/>
                      </a:endParaRPr>
                    </a:p>
                  </a:txBody>
                  <a:tcPr marL="68580" marR="68580" marT="0" marB="0" anchor="ctr"/>
                </a:tc>
                <a:tc>
                  <a:txBody>
                    <a:bodyPr/>
                    <a:lstStyle/>
                    <a:p>
                      <a:pPr algn="ctr">
                        <a:spcBef>
                          <a:spcPts val="360"/>
                        </a:spcBef>
                        <a:spcAft>
                          <a:spcPts val="360"/>
                        </a:spcAft>
                      </a:pPr>
                      <a:r>
                        <a:rPr lang="zh-CN" sz="2400" kern="0">
                          <a:effectLst/>
                        </a:rPr>
                        <a:t>实际完成</a:t>
                      </a:r>
                      <a:r>
                        <a:rPr lang="en-US" sz="2400" kern="0">
                          <a:effectLst/>
                        </a:rPr>
                        <a:t>(</a:t>
                      </a:r>
                      <a:r>
                        <a:rPr lang="zh-CN" sz="2400" kern="0">
                          <a:effectLst/>
                        </a:rPr>
                        <a:t>万元</a:t>
                      </a:r>
                      <a:r>
                        <a:rPr lang="en-US" sz="2400" kern="0">
                          <a:effectLst/>
                        </a:rPr>
                        <a:t>)</a:t>
                      </a:r>
                      <a:endParaRPr lang="zh-CN" sz="1600" kern="100">
                        <a:effectLst/>
                        <a:latin typeface="Times New Roman"/>
                        <a:ea typeface="宋体"/>
                      </a:endParaRPr>
                    </a:p>
                  </a:txBody>
                  <a:tcPr marL="68580" marR="68580" marT="0" marB="0" anchor="ctr"/>
                </a:tc>
                <a:tc>
                  <a:txBody>
                    <a:bodyPr/>
                    <a:lstStyle/>
                    <a:p>
                      <a:pPr algn="ctr">
                        <a:spcBef>
                          <a:spcPts val="360"/>
                        </a:spcBef>
                        <a:spcAft>
                          <a:spcPts val="360"/>
                        </a:spcAft>
                      </a:pPr>
                      <a:r>
                        <a:rPr lang="zh-CN" sz="2000" kern="0">
                          <a:effectLst/>
                        </a:rPr>
                        <a:t>完成比例</a:t>
                      </a:r>
                      <a:endParaRPr lang="zh-CN" sz="1600" kern="100">
                        <a:effectLst/>
                        <a:latin typeface="Times New Roman"/>
                        <a:ea typeface="宋体"/>
                      </a:endParaRPr>
                    </a:p>
                  </a:txBody>
                  <a:tcPr marL="68580" marR="68580" marT="0" marB="0" anchor="ctr"/>
                </a:tc>
              </a:tr>
              <a:tr h="493890">
                <a:tc>
                  <a:txBody>
                    <a:bodyPr/>
                    <a:lstStyle/>
                    <a:p>
                      <a:pPr algn="ctr">
                        <a:spcBef>
                          <a:spcPts val="360"/>
                        </a:spcBef>
                        <a:spcAft>
                          <a:spcPts val="360"/>
                        </a:spcAft>
                      </a:pPr>
                      <a:r>
                        <a:rPr lang="en-US" sz="2400" kern="0">
                          <a:effectLst/>
                        </a:rPr>
                        <a:t>1</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100">
                          <a:effectLst/>
                        </a:rPr>
                        <a:t>总投资</a:t>
                      </a:r>
                      <a:endParaRPr lang="zh-CN" sz="1600" kern="100">
                        <a:effectLst/>
                        <a:latin typeface="Times New Roman"/>
                        <a:ea typeface="宋体"/>
                      </a:endParaRPr>
                    </a:p>
                  </a:txBody>
                  <a:tcPr marL="68580" marR="68580" marT="0" marB="0" anchor="ctr"/>
                </a:tc>
                <a:tc>
                  <a:txBody>
                    <a:bodyPr/>
                    <a:lstStyle/>
                    <a:p>
                      <a:pPr algn="ctr">
                        <a:spcAft>
                          <a:spcPts val="0"/>
                        </a:spcAft>
                      </a:pPr>
                      <a:r>
                        <a:rPr lang="en-US" sz="2000" kern="100">
                          <a:effectLst/>
                        </a:rPr>
                        <a:t>3000</a:t>
                      </a:r>
                      <a:endParaRPr lang="zh-CN" sz="1600" kern="100">
                        <a:effectLst/>
                        <a:latin typeface="Times New Roman"/>
                        <a:ea typeface="宋体"/>
                      </a:endParaRPr>
                    </a:p>
                  </a:txBody>
                  <a:tcPr marL="68580" marR="68580" marT="0" marB="0" anchor="ctr"/>
                </a:tc>
                <a:tc>
                  <a:txBody>
                    <a:bodyPr/>
                    <a:lstStyle/>
                    <a:p>
                      <a:pPr algn="ctr">
                        <a:spcAft>
                          <a:spcPts val="0"/>
                        </a:spcAft>
                      </a:pPr>
                      <a:r>
                        <a:rPr lang="en-US" sz="2000" kern="100">
                          <a:effectLst/>
                        </a:rPr>
                        <a:t>3080</a:t>
                      </a:r>
                      <a:endParaRPr lang="zh-CN" sz="1600" kern="100">
                        <a:effectLst/>
                        <a:latin typeface="Times New Roman"/>
                        <a:ea typeface="宋体"/>
                      </a:endParaRPr>
                    </a:p>
                  </a:txBody>
                  <a:tcPr marL="68580" marR="68580" marT="0" marB="0" anchor="ctr"/>
                </a:tc>
                <a:tc>
                  <a:txBody>
                    <a:bodyPr/>
                    <a:lstStyle/>
                    <a:p>
                      <a:pPr algn="ctr">
                        <a:spcAft>
                          <a:spcPts val="0"/>
                        </a:spcAft>
                      </a:pPr>
                      <a:r>
                        <a:rPr lang="en-US" sz="2000" kern="100">
                          <a:effectLst/>
                        </a:rPr>
                        <a:t>102.67%</a:t>
                      </a:r>
                      <a:endParaRPr lang="zh-CN" sz="1600" kern="100">
                        <a:effectLst/>
                        <a:latin typeface="Times New Roman"/>
                        <a:ea typeface="宋体"/>
                      </a:endParaRPr>
                    </a:p>
                  </a:txBody>
                  <a:tcPr marL="68580" marR="68580" marT="0" marB="0" anchor="ctr"/>
                </a:tc>
              </a:tr>
              <a:tr h="493890">
                <a:tc>
                  <a:txBody>
                    <a:bodyPr/>
                    <a:lstStyle/>
                    <a:p>
                      <a:pPr algn="ctr">
                        <a:spcBef>
                          <a:spcPts val="360"/>
                        </a:spcBef>
                        <a:spcAft>
                          <a:spcPts val="360"/>
                        </a:spcAft>
                      </a:pPr>
                      <a:r>
                        <a:rPr lang="en-US" sz="2400" kern="0">
                          <a:effectLst/>
                        </a:rPr>
                        <a:t>1.1</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100">
                          <a:effectLst/>
                        </a:rPr>
                        <a:t>自筹及银行贷款</a:t>
                      </a:r>
                      <a:endParaRPr lang="zh-CN" sz="1600" kern="100">
                        <a:effectLst/>
                        <a:latin typeface="Times New Roman"/>
                        <a:ea typeface="宋体"/>
                      </a:endParaRPr>
                    </a:p>
                  </a:txBody>
                  <a:tcPr marL="68580" marR="68580" marT="0" marB="0" anchor="ctr"/>
                </a:tc>
                <a:tc>
                  <a:txBody>
                    <a:bodyPr/>
                    <a:lstStyle/>
                    <a:p>
                      <a:pPr algn="ctr">
                        <a:spcAft>
                          <a:spcPts val="0"/>
                        </a:spcAft>
                      </a:pPr>
                      <a:r>
                        <a:rPr lang="en-US" sz="2000" kern="100">
                          <a:effectLst/>
                        </a:rPr>
                        <a:t>2950</a:t>
                      </a:r>
                      <a:endParaRPr lang="zh-CN" sz="1600" kern="100">
                        <a:effectLst/>
                        <a:latin typeface="Times New Roman"/>
                        <a:ea typeface="宋体"/>
                      </a:endParaRPr>
                    </a:p>
                  </a:txBody>
                  <a:tcPr marL="68580" marR="68580" marT="0" marB="0" anchor="ctr"/>
                </a:tc>
                <a:tc>
                  <a:txBody>
                    <a:bodyPr/>
                    <a:lstStyle/>
                    <a:p>
                      <a:pPr algn="ctr">
                        <a:spcAft>
                          <a:spcPts val="0"/>
                        </a:spcAft>
                      </a:pPr>
                      <a:r>
                        <a:rPr lang="en-US" sz="2000" kern="100">
                          <a:effectLst/>
                        </a:rPr>
                        <a:t>3030</a:t>
                      </a:r>
                      <a:endParaRPr lang="zh-CN" sz="1600" kern="100">
                        <a:effectLst/>
                        <a:latin typeface="Times New Roman"/>
                        <a:ea typeface="宋体"/>
                      </a:endParaRPr>
                    </a:p>
                  </a:txBody>
                  <a:tcPr marL="68580" marR="68580" marT="0" marB="0" anchor="ctr"/>
                </a:tc>
                <a:tc>
                  <a:txBody>
                    <a:bodyPr/>
                    <a:lstStyle/>
                    <a:p>
                      <a:pPr algn="ctr">
                        <a:spcAft>
                          <a:spcPts val="0"/>
                        </a:spcAft>
                      </a:pPr>
                      <a:r>
                        <a:rPr lang="en-US" sz="2000" kern="100">
                          <a:effectLst/>
                        </a:rPr>
                        <a:t>102.71%</a:t>
                      </a:r>
                      <a:endParaRPr lang="zh-CN" sz="1600" kern="100">
                        <a:effectLst/>
                        <a:latin typeface="Times New Roman"/>
                        <a:ea typeface="宋体"/>
                      </a:endParaRPr>
                    </a:p>
                  </a:txBody>
                  <a:tcPr marL="68580" marR="68580" marT="0" marB="0" anchor="ctr"/>
                </a:tc>
              </a:tr>
              <a:tr h="493890">
                <a:tc>
                  <a:txBody>
                    <a:bodyPr/>
                    <a:lstStyle/>
                    <a:p>
                      <a:pPr algn="ctr">
                        <a:spcBef>
                          <a:spcPts val="360"/>
                        </a:spcBef>
                        <a:spcAft>
                          <a:spcPts val="360"/>
                        </a:spcAft>
                      </a:pPr>
                      <a:r>
                        <a:rPr lang="en-US" sz="2400" kern="0">
                          <a:effectLst/>
                        </a:rPr>
                        <a:t>1.2</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100">
                          <a:effectLst/>
                        </a:rPr>
                        <a:t>省经委资助</a:t>
                      </a:r>
                      <a:endParaRPr lang="zh-CN" sz="1600" kern="100">
                        <a:effectLst/>
                        <a:latin typeface="Times New Roman"/>
                        <a:ea typeface="宋体"/>
                      </a:endParaRPr>
                    </a:p>
                  </a:txBody>
                  <a:tcPr marL="68580" marR="68580" marT="0" marB="0" anchor="ctr"/>
                </a:tc>
                <a:tc>
                  <a:txBody>
                    <a:bodyPr/>
                    <a:lstStyle/>
                    <a:p>
                      <a:pPr algn="ctr">
                        <a:spcAft>
                          <a:spcPts val="0"/>
                        </a:spcAft>
                      </a:pPr>
                      <a:r>
                        <a:rPr lang="en-US" sz="2000" kern="100">
                          <a:effectLst/>
                        </a:rPr>
                        <a:t>50</a:t>
                      </a:r>
                      <a:endParaRPr lang="zh-CN" sz="1600" kern="100">
                        <a:effectLst/>
                        <a:latin typeface="Times New Roman"/>
                        <a:ea typeface="宋体"/>
                      </a:endParaRPr>
                    </a:p>
                  </a:txBody>
                  <a:tcPr marL="68580" marR="68580" marT="0" marB="0" anchor="ctr"/>
                </a:tc>
                <a:tc>
                  <a:txBody>
                    <a:bodyPr/>
                    <a:lstStyle/>
                    <a:p>
                      <a:pPr algn="ctr">
                        <a:spcAft>
                          <a:spcPts val="0"/>
                        </a:spcAft>
                      </a:pPr>
                      <a:r>
                        <a:rPr lang="en-US" sz="2000" kern="100">
                          <a:effectLst/>
                        </a:rPr>
                        <a:t>50</a:t>
                      </a:r>
                      <a:endParaRPr lang="zh-CN" sz="1600" kern="100">
                        <a:effectLst/>
                        <a:latin typeface="Times New Roman"/>
                        <a:ea typeface="宋体"/>
                      </a:endParaRPr>
                    </a:p>
                  </a:txBody>
                  <a:tcPr marL="68580" marR="68580" marT="0" marB="0" anchor="ctr"/>
                </a:tc>
                <a:tc>
                  <a:txBody>
                    <a:bodyPr/>
                    <a:lstStyle/>
                    <a:p>
                      <a:pPr algn="ctr">
                        <a:spcAft>
                          <a:spcPts val="0"/>
                        </a:spcAft>
                      </a:pPr>
                      <a:r>
                        <a:rPr lang="en-US" sz="2000" kern="100" dirty="0">
                          <a:effectLst/>
                        </a:rPr>
                        <a:t>100.00%</a:t>
                      </a:r>
                      <a:endParaRPr lang="zh-CN" sz="1600" kern="1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310418792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5.3	</a:t>
            </a:r>
            <a:r>
              <a:rPr lang="zh-CN" altLang="en-US" sz="3200" b="1" dirty="0">
                <a:solidFill>
                  <a:schemeClr val="bg1"/>
                </a:solidFill>
                <a:latin typeface="楷体_GB2312" pitchFamily="49" charset="-122"/>
                <a:ea typeface="楷体_GB2312" pitchFamily="49" charset="-122"/>
              </a:rPr>
              <a:t>投资完成情况</a:t>
            </a:r>
            <a:endParaRPr lang="zh-CN" altLang="en-US" sz="32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4"/>
          <p:cNvSpPr>
            <a:spLocks noChangeArrowheads="1"/>
          </p:cNvSpPr>
          <p:nvPr/>
        </p:nvSpPr>
        <p:spPr bwMode="auto">
          <a:xfrm>
            <a:off x="684213" y="1412775"/>
            <a:ext cx="8136259"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solidFill>
                  <a:srgbClr val="FFC000"/>
                </a:solidFill>
              </a:rPr>
              <a:t>购置的主要设备、仪器</a:t>
            </a:r>
          </a:p>
        </p:txBody>
      </p:sp>
      <p:graphicFrame>
        <p:nvGraphicFramePr>
          <p:cNvPr id="4" name="表格 3"/>
          <p:cNvGraphicFramePr>
            <a:graphicFrameLocks noGrp="1"/>
          </p:cNvGraphicFramePr>
          <p:nvPr>
            <p:extLst>
              <p:ext uri="{D42A27DB-BD31-4B8C-83A1-F6EECF244321}">
                <p14:modId xmlns:p14="http://schemas.microsoft.com/office/powerpoint/2010/main" val="1221408928"/>
              </p:ext>
            </p:extLst>
          </p:nvPr>
        </p:nvGraphicFramePr>
        <p:xfrm>
          <a:off x="1187624" y="2059104"/>
          <a:ext cx="7056785" cy="4178203"/>
        </p:xfrm>
        <a:graphic>
          <a:graphicData uri="http://schemas.openxmlformats.org/drawingml/2006/table">
            <a:tbl>
              <a:tblPr>
                <a:tableStyleId>{ED083AE6-46FA-4A59-8FB0-9F97EB10719F}</a:tableStyleId>
              </a:tblPr>
              <a:tblGrid>
                <a:gridCol w="824438"/>
                <a:gridCol w="2742534"/>
                <a:gridCol w="1524749"/>
                <a:gridCol w="1965064"/>
              </a:tblGrid>
              <a:tr h="350676">
                <a:tc>
                  <a:txBody>
                    <a:bodyPr/>
                    <a:lstStyle/>
                    <a:p>
                      <a:pPr algn="ctr">
                        <a:spcAft>
                          <a:spcPts val="0"/>
                        </a:spcAft>
                      </a:pPr>
                      <a:r>
                        <a:rPr lang="zh-CN" sz="1800" kern="100" dirty="0">
                          <a:effectLst/>
                        </a:rPr>
                        <a:t>序号</a:t>
                      </a:r>
                      <a:endParaRPr lang="zh-CN" sz="1400" kern="100" dirty="0">
                        <a:effectLst/>
                        <a:latin typeface="Times New Roman"/>
                        <a:ea typeface="宋体"/>
                      </a:endParaRPr>
                    </a:p>
                  </a:txBody>
                  <a:tcPr marL="68580" marR="68580" marT="0" marB="0" anchor="ctr"/>
                </a:tc>
                <a:tc>
                  <a:txBody>
                    <a:bodyPr/>
                    <a:lstStyle/>
                    <a:p>
                      <a:pPr algn="ctr">
                        <a:spcAft>
                          <a:spcPts val="0"/>
                        </a:spcAft>
                      </a:pPr>
                      <a:r>
                        <a:rPr lang="zh-CN" sz="1800" kern="100">
                          <a:effectLst/>
                        </a:rPr>
                        <a:t>名</a:t>
                      </a:r>
                      <a:r>
                        <a:rPr lang="en-US" sz="1800" kern="100">
                          <a:effectLst/>
                        </a:rPr>
                        <a:t>          </a:t>
                      </a:r>
                      <a:r>
                        <a:rPr lang="zh-CN" sz="1800" kern="100">
                          <a:effectLst/>
                        </a:rPr>
                        <a:t>称</a:t>
                      </a:r>
                      <a:endParaRPr lang="zh-CN" sz="1400" kern="100">
                        <a:effectLst/>
                        <a:latin typeface="Times New Roman"/>
                        <a:ea typeface="宋体"/>
                      </a:endParaRPr>
                    </a:p>
                  </a:txBody>
                  <a:tcPr marL="68580" marR="68580" marT="0" marB="0" anchor="ctr"/>
                </a:tc>
                <a:tc>
                  <a:txBody>
                    <a:bodyPr/>
                    <a:lstStyle/>
                    <a:p>
                      <a:pPr algn="ctr">
                        <a:spcAft>
                          <a:spcPts val="0"/>
                        </a:spcAft>
                      </a:pPr>
                      <a:r>
                        <a:rPr lang="zh-CN" sz="1800" kern="100">
                          <a:effectLst/>
                        </a:rPr>
                        <a:t>数量</a:t>
                      </a:r>
                      <a:endParaRPr lang="zh-CN" sz="1400" kern="100">
                        <a:effectLst/>
                        <a:latin typeface="Times New Roman"/>
                        <a:ea typeface="宋体"/>
                      </a:endParaRPr>
                    </a:p>
                  </a:txBody>
                  <a:tcPr marL="68580" marR="68580" marT="0" marB="0" anchor="ctr"/>
                </a:tc>
                <a:tc>
                  <a:txBody>
                    <a:bodyPr/>
                    <a:lstStyle/>
                    <a:p>
                      <a:pPr algn="ctr">
                        <a:spcAft>
                          <a:spcPts val="0"/>
                        </a:spcAft>
                      </a:pPr>
                      <a:r>
                        <a:rPr lang="zh-CN" sz="1800" kern="100">
                          <a:effectLst/>
                        </a:rPr>
                        <a:t>金额（万元）</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1</a:t>
                      </a:r>
                      <a:endParaRPr lang="zh-CN" sz="1400" kern="100">
                        <a:effectLst/>
                        <a:latin typeface="Times New Roman"/>
                        <a:ea typeface="宋体"/>
                      </a:endParaRPr>
                    </a:p>
                  </a:txBody>
                  <a:tcPr marL="68580" marR="68580" marT="0" marB="0" anchor="ctr"/>
                </a:tc>
                <a:tc>
                  <a:txBody>
                    <a:bodyPr/>
                    <a:lstStyle/>
                    <a:p>
                      <a:pPr algn="just">
                        <a:spcAft>
                          <a:spcPts val="0"/>
                        </a:spcAft>
                      </a:pPr>
                      <a:r>
                        <a:rPr lang="en-US" sz="1800" kern="100">
                          <a:effectLst/>
                        </a:rPr>
                        <a:t>DELL2900</a:t>
                      </a:r>
                      <a:r>
                        <a:rPr lang="zh-CN" sz="1800" kern="100">
                          <a:effectLst/>
                        </a:rPr>
                        <a:t>主视频服务器</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10</a:t>
                      </a:r>
                      <a:r>
                        <a:rPr lang="zh-CN" sz="1800" kern="100">
                          <a:effectLst/>
                        </a:rPr>
                        <a:t>套</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120</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2</a:t>
                      </a:r>
                      <a:endParaRPr lang="zh-CN" sz="1400" kern="100">
                        <a:effectLst/>
                        <a:latin typeface="Times New Roman"/>
                        <a:ea typeface="宋体"/>
                      </a:endParaRPr>
                    </a:p>
                  </a:txBody>
                  <a:tcPr marL="68580" marR="68580" marT="0" marB="0" anchor="ctr"/>
                </a:tc>
                <a:tc>
                  <a:txBody>
                    <a:bodyPr/>
                    <a:lstStyle/>
                    <a:p>
                      <a:pPr algn="just">
                        <a:spcAft>
                          <a:spcPts val="0"/>
                        </a:spcAft>
                      </a:pPr>
                      <a:r>
                        <a:rPr lang="en-US" sz="1800" kern="100" dirty="0" err="1">
                          <a:effectLst/>
                        </a:rPr>
                        <a:t>DELL2900</a:t>
                      </a:r>
                      <a:r>
                        <a:rPr lang="zh-CN" sz="1800" kern="100" dirty="0">
                          <a:effectLst/>
                        </a:rPr>
                        <a:t>备视频服务器</a:t>
                      </a:r>
                      <a:endParaRPr lang="zh-CN" sz="1400" kern="100" dirty="0">
                        <a:effectLst/>
                        <a:latin typeface="Times New Roman"/>
                        <a:ea typeface="宋体"/>
                      </a:endParaRPr>
                    </a:p>
                  </a:txBody>
                  <a:tcPr marL="68580" marR="68580" marT="0" marB="0" anchor="ctr"/>
                </a:tc>
                <a:tc>
                  <a:txBody>
                    <a:bodyPr/>
                    <a:lstStyle/>
                    <a:p>
                      <a:pPr algn="ctr">
                        <a:spcAft>
                          <a:spcPts val="0"/>
                        </a:spcAft>
                      </a:pPr>
                      <a:r>
                        <a:rPr lang="en-US" sz="1800" kern="100">
                          <a:effectLst/>
                        </a:rPr>
                        <a:t>10</a:t>
                      </a:r>
                      <a:r>
                        <a:rPr lang="zh-CN" sz="1800" kern="100">
                          <a:effectLst/>
                        </a:rPr>
                        <a:t>套</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120</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3</a:t>
                      </a:r>
                      <a:endParaRPr lang="zh-CN" sz="1400" kern="100">
                        <a:effectLst/>
                        <a:latin typeface="Times New Roman"/>
                        <a:ea typeface="宋体"/>
                      </a:endParaRPr>
                    </a:p>
                  </a:txBody>
                  <a:tcPr marL="68580" marR="68580" marT="0" marB="0" anchor="ctr"/>
                </a:tc>
                <a:tc>
                  <a:txBody>
                    <a:bodyPr/>
                    <a:lstStyle/>
                    <a:p>
                      <a:pPr algn="just">
                        <a:spcAft>
                          <a:spcPts val="0"/>
                        </a:spcAft>
                      </a:pPr>
                      <a:r>
                        <a:rPr lang="en-US" sz="1800" kern="100">
                          <a:effectLst/>
                        </a:rPr>
                        <a:t>I\O</a:t>
                      </a:r>
                      <a:r>
                        <a:rPr lang="zh-CN" sz="1800" kern="100">
                          <a:effectLst/>
                        </a:rPr>
                        <a:t>卡</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8</a:t>
                      </a:r>
                      <a:r>
                        <a:rPr lang="zh-CN" sz="1800" kern="100">
                          <a:effectLst/>
                        </a:rPr>
                        <a:t>个</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40</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4</a:t>
                      </a:r>
                      <a:endParaRPr lang="zh-CN" sz="1400" kern="100">
                        <a:effectLst/>
                        <a:latin typeface="Times New Roman"/>
                        <a:ea typeface="宋体"/>
                      </a:endParaRPr>
                    </a:p>
                  </a:txBody>
                  <a:tcPr marL="68580" marR="68580" marT="0" marB="0" anchor="ctr"/>
                </a:tc>
                <a:tc>
                  <a:txBody>
                    <a:bodyPr/>
                    <a:lstStyle/>
                    <a:p>
                      <a:pPr algn="just">
                        <a:spcAft>
                          <a:spcPts val="0"/>
                        </a:spcAft>
                      </a:pPr>
                      <a:r>
                        <a:rPr lang="en-US" sz="1800" kern="100">
                          <a:effectLst/>
                        </a:rPr>
                        <a:t>DELL2203</a:t>
                      </a:r>
                      <a:r>
                        <a:rPr lang="zh-CN" sz="1800" kern="100">
                          <a:effectLst/>
                        </a:rPr>
                        <a:t>磁盘阵列</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10</a:t>
                      </a:r>
                      <a:r>
                        <a:rPr lang="zh-CN" sz="1800" kern="100">
                          <a:effectLst/>
                        </a:rPr>
                        <a:t>套</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160</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5</a:t>
                      </a:r>
                      <a:endParaRPr lang="zh-CN" sz="1400" kern="100">
                        <a:effectLst/>
                        <a:latin typeface="Times New Roman"/>
                        <a:ea typeface="宋体"/>
                      </a:endParaRPr>
                    </a:p>
                  </a:txBody>
                  <a:tcPr marL="68580" marR="68580" marT="0" marB="0" anchor="ctr"/>
                </a:tc>
                <a:tc>
                  <a:txBody>
                    <a:bodyPr/>
                    <a:lstStyle/>
                    <a:p>
                      <a:pPr algn="just">
                        <a:spcAft>
                          <a:spcPts val="0"/>
                        </a:spcAft>
                      </a:pPr>
                      <a:r>
                        <a:rPr lang="zh-CN" sz="1800" kern="100">
                          <a:effectLst/>
                        </a:rPr>
                        <a:t>网络安全网关</a:t>
                      </a:r>
                      <a:r>
                        <a:rPr lang="en-US" sz="1800" kern="100">
                          <a:effectLst/>
                        </a:rPr>
                        <a:t>SNG</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5</a:t>
                      </a:r>
                      <a:r>
                        <a:rPr lang="zh-CN" sz="1800" kern="100">
                          <a:effectLst/>
                        </a:rPr>
                        <a:t>套</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35</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6</a:t>
                      </a:r>
                      <a:endParaRPr lang="zh-CN" sz="1400" kern="100">
                        <a:effectLst/>
                        <a:latin typeface="Times New Roman"/>
                        <a:ea typeface="宋体"/>
                      </a:endParaRPr>
                    </a:p>
                  </a:txBody>
                  <a:tcPr marL="68580" marR="68580" marT="0" marB="0" anchor="ctr"/>
                </a:tc>
                <a:tc>
                  <a:txBody>
                    <a:bodyPr/>
                    <a:lstStyle/>
                    <a:p>
                      <a:pPr algn="just">
                        <a:spcAft>
                          <a:spcPts val="0"/>
                        </a:spcAft>
                      </a:pPr>
                      <a:r>
                        <a:rPr lang="zh-CN" sz="1800" kern="100">
                          <a:effectLst/>
                        </a:rPr>
                        <a:t>媒体下载网关</a:t>
                      </a:r>
                      <a:r>
                        <a:rPr lang="en-US" sz="1800" kern="100">
                          <a:effectLst/>
                        </a:rPr>
                        <a:t> MNG</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5</a:t>
                      </a:r>
                      <a:r>
                        <a:rPr lang="zh-CN" sz="1800" kern="100">
                          <a:effectLst/>
                        </a:rPr>
                        <a:t>套</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35</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7</a:t>
                      </a:r>
                      <a:endParaRPr lang="zh-CN" sz="1400" kern="100">
                        <a:effectLst/>
                        <a:latin typeface="Times New Roman"/>
                        <a:ea typeface="宋体"/>
                      </a:endParaRPr>
                    </a:p>
                  </a:txBody>
                  <a:tcPr marL="68580" marR="68580" marT="0" marB="0" anchor="ctr"/>
                </a:tc>
                <a:tc>
                  <a:txBody>
                    <a:bodyPr/>
                    <a:lstStyle/>
                    <a:p>
                      <a:pPr algn="just">
                        <a:spcAft>
                          <a:spcPts val="0"/>
                        </a:spcAft>
                      </a:pPr>
                      <a:r>
                        <a:rPr lang="en-US" sz="1800" kern="100">
                          <a:effectLst/>
                        </a:rPr>
                        <a:t>DELL320</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5</a:t>
                      </a:r>
                      <a:r>
                        <a:rPr lang="zh-CN" sz="1800" kern="100">
                          <a:effectLst/>
                        </a:rPr>
                        <a:t>套</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35</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8</a:t>
                      </a:r>
                      <a:endParaRPr lang="zh-CN" sz="1400" kern="100">
                        <a:effectLst/>
                        <a:latin typeface="Times New Roman"/>
                        <a:ea typeface="宋体"/>
                      </a:endParaRPr>
                    </a:p>
                  </a:txBody>
                  <a:tcPr marL="68580" marR="68580" marT="0" marB="0" anchor="ctr"/>
                </a:tc>
                <a:tc>
                  <a:txBody>
                    <a:bodyPr/>
                    <a:lstStyle/>
                    <a:p>
                      <a:pPr algn="just">
                        <a:spcAft>
                          <a:spcPts val="0"/>
                        </a:spcAft>
                      </a:pPr>
                      <a:r>
                        <a:rPr lang="zh-CN" sz="1800" kern="100">
                          <a:effectLst/>
                        </a:rPr>
                        <a:t>网络交换设备及其他配件</a:t>
                      </a:r>
                      <a:endParaRPr lang="zh-CN" sz="1400" kern="100">
                        <a:effectLst/>
                        <a:latin typeface="Times New Roman"/>
                        <a:ea typeface="宋体"/>
                      </a:endParaRPr>
                    </a:p>
                  </a:txBody>
                  <a:tcPr marL="68580" marR="68580" marT="0" marB="0" anchor="ctr"/>
                </a:tc>
                <a:tc>
                  <a:txBody>
                    <a:bodyPr/>
                    <a:lstStyle/>
                    <a:p>
                      <a:pPr algn="ctr">
                        <a:spcAft>
                          <a:spcPts val="0"/>
                        </a:spcAft>
                      </a:pPr>
                      <a:r>
                        <a:rPr lang="zh-CN" sz="1800" kern="100">
                          <a:effectLst/>
                        </a:rPr>
                        <a:t>若干</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58</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9</a:t>
                      </a:r>
                      <a:endParaRPr lang="zh-CN" sz="1400" kern="100">
                        <a:effectLst/>
                        <a:latin typeface="Times New Roman"/>
                        <a:ea typeface="宋体"/>
                      </a:endParaRPr>
                    </a:p>
                  </a:txBody>
                  <a:tcPr marL="68580" marR="68580" marT="0" marB="0" anchor="ctr"/>
                </a:tc>
                <a:tc>
                  <a:txBody>
                    <a:bodyPr/>
                    <a:lstStyle/>
                    <a:p>
                      <a:pPr algn="just">
                        <a:spcAft>
                          <a:spcPts val="0"/>
                        </a:spcAft>
                      </a:pPr>
                      <a:r>
                        <a:rPr lang="en-US" sz="1800" kern="100">
                          <a:effectLst/>
                        </a:rPr>
                        <a:t>SDI</a:t>
                      </a:r>
                      <a:r>
                        <a:rPr lang="zh-CN" sz="1800" kern="100">
                          <a:effectLst/>
                        </a:rPr>
                        <a:t>视频信号源</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5</a:t>
                      </a:r>
                      <a:r>
                        <a:rPr lang="zh-CN" sz="1800" kern="100">
                          <a:effectLst/>
                        </a:rPr>
                        <a:t>套</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35</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10</a:t>
                      </a:r>
                      <a:endParaRPr lang="zh-CN" sz="1400" kern="100">
                        <a:effectLst/>
                        <a:latin typeface="Times New Roman"/>
                        <a:ea typeface="宋体"/>
                      </a:endParaRPr>
                    </a:p>
                  </a:txBody>
                  <a:tcPr marL="68580" marR="68580" marT="0" marB="0" anchor="ctr"/>
                </a:tc>
                <a:tc>
                  <a:txBody>
                    <a:bodyPr/>
                    <a:lstStyle/>
                    <a:p>
                      <a:pPr algn="just">
                        <a:spcAft>
                          <a:spcPts val="0"/>
                        </a:spcAft>
                      </a:pPr>
                      <a:r>
                        <a:rPr lang="en-US" sz="1800" kern="100">
                          <a:effectLst/>
                        </a:rPr>
                        <a:t>SDI</a:t>
                      </a:r>
                      <a:r>
                        <a:rPr lang="zh-CN" sz="1800" kern="100">
                          <a:effectLst/>
                        </a:rPr>
                        <a:t>视频分析仪</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5</a:t>
                      </a:r>
                      <a:r>
                        <a:rPr lang="zh-CN" sz="1800" kern="100">
                          <a:effectLst/>
                        </a:rPr>
                        <a:t>套</a:t>
                      </a:r>
                      <a:endParaRPr lang="zh-CN" sz="1400" kern="100">
                        <a:effectLst/>
                        <a:latin typeface="Times New Roman"/>
                        <a:ea typeface="宋体"/>
                      </a:endParaRPr>
                    </a:p>
                  </a:txBody>
                  <a:tcPr marL="68580" marR="68580" marT="0" marB="0" anchor="ctr"/>
                </a:tc>
                <a:tc>
                  <a:txBody>
                    <a:bodyPr/>
                    <a:lstStyle/>
                    <a:p>
                      <a:pPr algn="ctr">
                        <a:spcAft>
                          <a:spcPts val="0"/>
                        </a:spcAft>
                      </a:pPr>
                      <a:r>
                        <a:rPr lang="en-US" sz="1800" kern="100">
                          <a:effectLst/>
                        </a:rPr>
                        <a:t>70</a:t>
                      </a:r>
                      <a:endParaRPr lang="zh-CN" sz="1400" kern="100">
                        <a:effectLst/>
                        <a:latin typeface="Times New Roman"/>
                        <a:ea typeface="宋体"/>
                      </a:endParaRPr>
                    </a:p>
                  </a:txBody>
                  <a:tcPr marL="68580" marR="68580" marT="0" marB="0" anchor="ctr"/>
                </a:tc>
              </a:tr>
              <a:tr h="347957">
                <a:tc>
                  <a:txBody>
                    <a:bodyPr/>
                    <a:lstStyle/>
                    <a:p>
                      <a:pPr algn="just">
                        <a:spcAft>
                          <a:spcPts val="0"/>
                        </a:spcAft>
                      </a:pPr>
                      <a:r>
                        <a:rPr lang="en-US" sz="1800" kern="100">
                          <a:effectLst/>
                        </a:rPr>
                        <a:t> </a:t>
                      </a:r>
                      <a:endParaRPr lang="zh-CN" sz="1400" kern="100">
                        <a:effectLst/>
                        <a:latin typeface="Times New Roman"/>
                        <a:ea typeface="宋体"/>
                      </a:endParaRPr>
                    </a:p>
                  </a:txBody>
                  <a:tcPr marL="68580" marR="68580" marT="0" marB="0" anchor="ctr"/>
                </a:tc>
                <a:tc>
                  <a:txBody>
                    <a:bodyPr/>
                    <a:lstStyle/>
                    <a:p>
                      <a:pPr algn="ctr">
                        <a:spcAft>
                          <a:spcPts val="0"/>
                        </a:spcAft>
                      </a:pPr>
                      <a:r>
                        <a:rPr lang="zh-CN" sz="1800" kern="100">
                          <a:effectLst/>
                        </a:rPr>
                        <a:t>合</a:t>
                      </a:r>
                      <a:r>
                        <a:rPr lang="en-US" sz="1800" kern="100">
                          <a:effectLst/>
                        </a:rPr>
                        <a:t>  </a:t>
                      </a:r>
                      <a:r>
                        <a:rPr lang="zh-CN" sz="1800" kern="100">
                          <a:effectLst/>
                        </a:rPr>
                        <a:t>计</a:t>
                      </a:r>
                      <a:endParaRPr lang="zh-CN" sz="1400" kern="100">
                        <a:effectLst/>
                        <a:latin typeface="Times New Roman"/>
                        <a:ea typeface="宋体"/>
                      </a:endParaRPr>
                    </a:p>
                  </a:txBody>
                  <a:tcPr marL="68580" marR="68580" marT="0" marB="0" anchor="ctr"/>
                </a:tc>
                <a:tc>
                  <a:txBody>
                    <a:bodyPr/>
                    <a:lstStyle/>
                    <a:p>
                      <a:pPr algn="just">
                        <a:spcAft>
                          <a:spcPts val="0"/>
                        </a:spcAft>
                      </a:pPr>
                      <a:r>
                        <a:rPr lang="en-US" sz="1800" kern="100">
                          <a:effectLst/>
                        </a:rPr>
                        <a:t> </a:t>
                      </a:r>
                      <a:endParaRPr lang="zh-CN" sz="1400" kern="100">
                        <a:effectLst/>
                        <a:latin typeface="Times New Roman"/>
                        <a:ea typeface="宋体"/>
                      </a:endParaRPr>
                    </a:p>
                  </a:txBody>
                  <a:tcPr marL="68580" marR="68580" marT="0" marB="0" anchor="ctr"/>
                </a:tc>
                <a:tc>
                  <a:txBody>
                    <a:bodyPr/>
                    <a:lstStyle/>
                    <a:p>
                      <a:pPr indent="299720" algn="just">
                        <a:spcAft>
                          <a:spcPts val="0"/>
                        </a:spcAft>
                      </a:pPr>
                      <a:r>
                        <a:rPr lang="en-US" sz="1800" kern="100" dirty="0">
                          <a:effectLst/>
                        </a:rPr>
                        <a:t>708.00</a:t>
                      </a:r>
                      <a:endParaRPr lang="zh-CN" sz="1400" kern="1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32008395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5.4	</a:t>
            </a:r>
            <a:r>
              <a:rPr lang="zh-CN" altLang="en-US" sz="3200" b="1" dirty="0">
                <a:solidFill>
                  <a:schemeClr val="bg1"/>
                </a:solidFill>
                <a:latin typeface="楷体_GB2312" pitchFamily="49" charset="-122"/>
                <a:ea typeface="楷体_GB2312" pitchFamily="49" charset="-122"/>
              </a:rPr>
              <a:t>经济效益完成情况</a:t>
            </a:r>
            <a:endParaRPr lang="zh-CN" altLang="en-US" sz="32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4"/>
          <p:cNvSpPr>
            <a:spLocks noChangeArrowheads="1"/>
          </p:cNvSpPr>
          <p:nvPr/>
        </p:nvSpPr>
        <p:spPr bwMode="auto">
          <a:xfrm>
            <a:off x="684213" y="1412775"/>
            <a:ext cx="8136259" cy="1128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t>截至</a:t>
            </a:r>
            <a:r>
              <a:rPr lang="en-US" altLang="zh-CN" sz="2400" b="1" dirty="0"/>
              <a:t>2010</a:t>
            </a:r>
            <a:r>
              <a:rPr lang="zh-CN" altLang="en-US" sz="2400" b="1" dirty="0"/>
              <a:t>年</a:t>
            </a:r>
            <a:r>
              <a:rPr lang="en-US" altLang="zh-CN" sz="2400" b="1" dirty="0"/>
              <a:t>12</a:t>
            </a:r>
            <a:r>
              <a:rPr lang="zh-CN" altLang="en-US" sz="2400" b="1" dirty="0"/>
              <a:t>月，本项目产品已累计实现新增销售收入</a:t>
            </a:r>
            <a:r>
              <a:rPr lang="en-US" altLang="zh-CN" sz="2400" b="1" dirty="0"/>
              <a:t>5802</a:t>
            </a:r>
            <a:r>
              <a:rPr lang="zh-CN" altLang="en-US" sz="2400" b="1" dirty="0"/>
              <a:t>万元，累计净利润</a:t>
            </a:r>
            <a:r>
              <a:rPr lang="en-US" altLang="zh-CN" sz="2400" b="1" dirty="0"/>
              <a:t>1589</a:t>
            </a:r>
            <a:r>
              <a:rPr lang="zh-CN" altLang="en-US" sz="2400" b="1" dirty="0"/>
              <a:t>万元，上缴税金</a:t>
            </a:r>
            <a:r>
              <a:rPr lang="en-US" altLang="zh-CN" sz="2400" b="1" dirty="0"/>
              <a:t>482</a:t>
            </a:r>
            <a:r>
              <a:rPr lang="zh-CN" altLang="en-US" sz="2400" b="1" dirty="0"/>
              <a:t>万元</a:t>
            </a:r>
          </a:p>
        </p:txBody>
      </p:sp>
      <p:graphicFrame>
        <p:nvGraphicFramePr>
          <p:cNvPr id="3" name="表格 2"/>
          <p:cNvGraphicFramePr>
            <a:graphicFrameLocks noGrp="1"/>
          </p:cNvGraphicFramePr>
          <p:nvPr>
            <p:extLst>
              <p:ext uri="{D42A27DB-BD31-4B8C-83A1-F6EECF244321}">
                <p14:modId xmlns:p14="http://schemas.microsoft.com/office/powerpoint/2010/main" val="2876741307"/>
              </p:ext>
            </p:extLst>
          </p:nvPr>
        </p:nvGraphicFramePr>
        <p:xfrm>
          <a:off x="684213" y="3068961"/>
          <a:ext cx="7920234" cy="2952326"/>
        </p:xfrm>
        <a:graphic>
          <a:graphicData uri="http://schemas.openxmlformats.org/drawingml/2006/table">
            <a:tbl>
              <a:tblPr>
                <a:tableStyleId>{ED083AE6-46FA-4A59-8FB0-9F97EB10719F}</a:tableStyleId>
              </a:tblPr>
              <a:tblGrid>
                <a:gridCol w="785757"/>
                <a:gridCol w="2237934"/>
                <a:gridCol w="1656184"/>
                <a:gridCol w="1631048"/>
                <a:gridCol w="1609311"/>
              </a:tblGrid>
              <a:tr h="984110">
                <a:tc>
                  <a:txBody>
                    <a:bodyPr/>
                    <a:lstStyle/>
                    <a:p>
                      <a:pPr algn="ctr">
                        <a:spcAft>
                          <a:spcPts val="0"/>
                        </a:spcAft>
                      </a:pPr>
                      <a:r>
                        <a:rPr lang="zh-CN" sz="2000" kern="0">
                          <a:effectLst/>
                        </a:rPr>
                        <a:t>序号</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0">
                          <a:effectLst/>
                        </a:rPr>
                        <a:t>项目</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0">
                          <a:effectLst/>
                        </a:rPr>
                        <a:t>合同规定数</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0">
                          <a:effectLst/>
                        </a:rPr>
                        <a:t>实际完成数</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0">
                          <a:effectLst/>
                        </a:rPr>
                        <a:t>指标完成</a:t>
                      </a:r>
                      <a:endParaRPr lang="zh-CN" sz="1600" kern="100">
                        <a:effectLst/>
                      </a:endParaRPr>
                    </a:p>
                    <a:p>
                      <a:pPr algn="ctr">
                        <a:spcAft>
                          <a:spcPts val="0"/>
                        </a:spcAft>
                      </a:pPr>
                      <a:r>
                        <a:rPr lang="zh-CN" sz="2000" kern="0">
                          <a:effectLst/>
                        </a:rPr>
                        <a:t>比例</a:t>
                      </a:r>
                      <a:r>
                        <a:rPr lang="en-US" sz="2000" kern="0">
                          <a:effectLst/>
                        </a:rPr>
                        <a:t>%</a:t>
                      </a:r>
                      <a:endParaRPr lang="zh-CN" sz="1600" kern="100">
                        <a:effectLst/>
                        <a:latin typeface="Times New Roman"/>
                        <a:ea typeface="宋体"/>
                      </a:endParaRPr>
                    </a:p>
                  </a:txBody>
                  <a:tcPr marL="68580" marR="68580" marT="0" marB="0" anchor="ctr"/>
                </a:tc>
              </a:tr>
              <a:tr h="492054">
                <a:tc>
                  <a:txBody>
                    <a:bodyPr/>
                    <a:lstStyle/>
                    <a:p>
                      <a:pPr algn="ctr">
                        <a:spcAft>
                          <a:spcPts val="0"/>
                        </a:spcAft>
                      </a:pPr>
                      <a:r>
                        <a:rPr lang="en-US" sz="2000" kern="100">
                          <a:effectLst/>
                        </a:rPr>
                        <a:t>1</a:t>
                      </a:r>
                      <a:endParaRPr lang="zh-CN" sz="1600" kern="100">
                        <a:effectLst/>
                        <a:latin typeface="Times New Roman"/>
                        <a:ea typeface="宋体"/>
                      </a:endParaRPr>
                    </a:p>
                  </a:txBody>
                  <a:tcPr marL="68580" marR="68580" marT="0" marB="0" anchor="ctr"/>
                </a:tc>
                <a:tc>
                  <a:txBody>
                    <a:bodyPr/>
                    <a:lstStyle/>
                    <a:p>
                      <a:pPr algn="just">
                        <a:spcBef>
                          <a:spcPts val="360"/>
                        </a:spcBef>
                        <a:spcAft>
                          <a:spcPts val="360"/>
                        </a:spcAft>
                      </a:pPr>
                      <a:r>
                        <a:rPr lang="zh-CN" sz="2000" kern="100">
                          <a:effectLst/>
                        </a:rPr>
                        <a:t>项目投资</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3000</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3080</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102.67%</a:t>
                      </a:r>
                      <a:endParaRPr lang="zh-CN" sz="1600" kern="100">
                        <a:effectLst/>
                        <a:latin typeface="Times New Roman"/>
                        <a:ea typeface="宋体"/>
                      </a:endParaRPr>
                    </a:p>
                  </a:txBody>
                  <a:tcPr marL="68580" marR="68580" marT="0" marB="0" anchor="ctr"/>
                </a:tc>
              </a:tr>
              <a:tr h="492054">
                <a:tc>
                  <a:txBody>
                    <a:bodyPr/>
                    <a:lstStyle/>
                    <a:p>
                      <a:pPr algn="ctr">
                        <a:spcAft>
                          <a:spcPts val="0"/>
                        </a:spcAft>
                      </a:pPr>
                      <a:r>
                        <a:rPr lang="en-US" sz="2000" kern="100">
                          <a:effectLst/>
                        </a:rPr>
                        <a:t>2</a:t>
                      </a:r>
                      <a:endParaRPr lang="zh-CN" sz="1600" kern="100">
                        <a:effectLst/>
                        <a:latin typeface="Times New Roman"/>
                        <a:ea typeface="宋体"/>
                      </a:endParaRPr>
                    </a:p>
                  </a:txBody>
                  <a:tcPr marL="68580" marR="68580" marT="0" marB="0" anchor="ctr"/>
                </a:tc>
                <a:tc>
                  <a:txBody>
                    <a:bodyPr/>
                    <a:lstStyle/>
                    <a:p>
                      <a:pPr algn="just">
                        <a:spcBef>
                          <a:spcPts val="360"/>
                        </a:spcBef>
                        <a:spcAft>
                          <a:spcPts val="360"/>
                        </a:spcAft>
                      </a:pPr>
                      <a:r>
                        <a:rPr lang="zh-CN" sz="2000" kern="100">
                          <a:effectLst/>
                        </a:rPr>
                        <a:t>销售收入</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7000</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5802</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82.89%</a:t>
                      </a:r>
                      <a:endParaRPr lang="zh-CN" sz="1600" kern="100">
                        <a:effectLst/>
                        <a:latin typeface="Times New Roman"/>
                        <a:ea typeface="宋体"/>
                      </a:endParaRPr>
                    </a:p>
                  </a:txBody>
                  <a:tcPr marL="68580" marR="68580" marT="0" marB="0" anchor="ctr"/>
                </a:tc>
              </a:tr>
              <a:tr h="492054">
                <a:tc>
                  <a:txBody>
                    <a:bodyPr/>
                    <a:lstStyle/>
                    <a:p>
                      <a:pPr algn="ctr">
                        <a:spcAft>
                          <a:spcPts val="0"/>
                        </a:spcAft>
                      </a:pPr>
                      <a:r>
                        <a:rPr lang="en-US" sz="2000" kern="100">
                          <a:effectLst/>
                        </a:rPr>
                        <a:t>3</a:t>
                      </a:r>
                      <a:endParaRPr lang="zh-CN" sz="1600" kern="100">
                        <a:effectLst/>
                        <a:latin typeface="Times New Roman"/>
                        <a:ea typeface="宋体"/>
                      </a:endParaRPr>
                    </a:p>
                  </a:txBody>
                  <a:tcPr marL="68580" marR="68580" marT="0" marB="0" anchor="ctr"/>
                </a:tc>
                <a:tc>
                  <a:txBody>
                    <a:bodyPr/>
                    <a:lstStyle/>
                    <a:p>
                      <a:pPr algn="just">
                        <a:spcBef>
                          <a:spcPts val="360"/>
                        </a:spcBef>
                        <a:spcAft>
                          <a:spcPts val="360"/>
                        </a:spcAft>
                      </a:pPr>
                      <a:r>
                        <a:rPr lang="zh-CN" sz="2000" kern="100">
                          <a:effectLst/>
                        </a:rPr>
                        <a:t>累计净利润</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508</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1589</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312.80%</a:t>
                      </a:r>
                      <a:endParaRPr lang="zh-CN" sz="1600" kern="100">
                        <a:effectLst/>
                        <a:latin typeface="Times New Roman"/>
                        <a:ea typeface="宋体"/>
                      </a:endParaRPr>
                    </a:p>
                  </a:txBody>
                  <a:tcPr marL="68580" marR="68580" marT="0" marB="0" anchor="ctr"/>
                </a:tc>
              </a:tr>
              <a:tr h="492054">
                <a:tc>
                  <a:txBody>
                    <a:bodyPr/>
                    <a:lstStyle/>
                    <a:p>
                      <a:pPr algn="ctr">
                        <a:spcAft>
                          <a:spcPts val="0"/>
                        </a:spcAft>
                      </a:pPr>
                      <a:r>
                        <a:rPr lang="en-US" sz="2000" kern="100">
                          <a:effectLst/>
                        </a:rPr>
                        <a:t>4</a:t>
                      </a:r>
                      <a:endParaRPr lang="zh-CN" sz="1600" kern="100">
                        <a:effectLst/>
                        <a:latin typeface="Times New Roman"/>
                        <a:ea typeface="宋体"/>
                      </a:endParaRPr>
                    </a:p>
                  </a:txBody>
                  <a:tcPr marL="68580" marR="68580" marT="0" marB="0" anchor="ctr"/>
                </a:tc>
                <a:tc>
                  <a:txBody>
                    <a:bodyPr/>
                    <a:lstStyle/>
                    <a:p>
                      <a:pPr algn="just">
                        <a:spcBef>
                          <a:spcPts val="360"/>
                        </a:spcBef>
                        <a:spcAft>
                          <a:spcPts val="360"/>
                        </a:spcAft>
                      </a:pPr>
                      <a:r>
                        <a:rPr lang="zh-CN" sz="2000" kern="100">
                          <a:effectLst/>
                        </a:rPr>
                        <a:t>累计上缴税金</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420</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482</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dirty="0">
                          <a:effectLst/>
                        </a:rPr>
                        <a:t>114.76%</a:t>
                      </a:r>
                      <a:endParaRPr lang="zh-CN" sz="1600" kern="1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244541706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7 </a:t>
            </a:r>
            <a:r>
              <a:rPr lang="zh-CN" altLang="en-US" sz="3200" b="1" dirty="0" smtClean="0">
                <a:solidFill>
                  <a:schemeClr val="bg1"/>
                </a:solidFill>
                <a:latin typeface="楷体_GB2312" pitchFamily="49" charset="-122"/>
                <a:ea typeface="楷体_GB2312" pitchFamily="49" charset="-122"/>
              </a:rPr>
              <a:t>技术</a:t>
            </a:r>
            <a:r>
              <a:rPr lang="zh-CN" altLang="en-US" sz="3200" b="1" dirty="0">
                <a:solidFill>
                  <a:schemeClr val="bg1"/>
                </a:solidFill>
                <a:latin typeface="楷体_GB2312" pitchFamily="49" charset="-122"/>
                <a:ea typeface="楷体_GB2312" pitchFamily="49" charset="-122"/>
              </a:rPr>
              <a:t>经济效益</a:t>
            </a:r>
            <a:endParaRPr lang="zh-CN" altLang="en-US" sz="3200" dirty="0"/>
          </a:p>
        </p:txBody>
      </p:sp>
      <p:sp>
        <p:nvSpPr>
          <p:cNvPr id="6" name="Rectangle 4"/>
          <p:cNvSpPr>
            <a:spLocks noChangeArrowheads="1"/>
          </p:cNvSpPr>
          <p:nvPr/>
        </p:nvSpPr>
        <p:spPr bwMode="auto">
          <a:xfrm>
            <a:off x="684213" y="1412775"/>
            <a:ext cx="8136259"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ct val="150000"/>
              </a:lnSpc>
              <a:buClr>
                <a:schemeClr val="hlink"/>
              </a:buClr>
            </a:pPr>
            <a:r>
              <a:rPr lang="en-US" altLang="zh-CN" sz="2400" b="1" dirty="0">
                <a:solidFill>
                  <a:srgbClr val="FF9900"/>
                </a:solidFill>
              </a:rPr>
              <a:t>7.1	</a:t>
            </a:r>
            <a:r>
              <a:rPr lang="zh-CN" altLang="en-US" sz="2400" b="1" dirty="0">
                <a:solidFill>
                  <a:srgbClr val="FF9900"/>
                </a:solidFill>
              </a:rPr>
              <a:t>技术</a:t>
            </a:r>
            <a:r>
              <a:rPr lang="zh-CN" altLang="en-US" sz="2400" b="1" dirty="0" smtClean="0">
                <a:solidFill>
                  <a:srgbClr val="FF9900"/>
                </a:solidFill>
              </a:rPr>
              <a:t>效益</a:t>
            </a:r>
            <a:endParaRPr lang="en-US" altLang="zh-CN" sz="2400" b="1" dirty="0" smtClean="0">
              <a:solidFill>
                <a:srgbClr val="FF9900"/>
              </a:solidFill>
            </a:endParaRPr>
          </a:p>
          <a:p>
            <a:pPr marL="800100" lvl="1" indent="-342900">
              <a:lnSpc>
                <a:spcPct val="150000"/>
              </a:lnSpc>
              <a:buClr>
                <a:schemeClr val="hlink"/>
              </a:buClr>
              <a:buFont typeface="Arial" pitchFamily="34" charset="0"/>
              <a:buChar char="•"/>
            </a:pPr>
            <a:r>
              <a:rPr lang="zh-CN" altLang="en-US" sz="2000" b="1" dirty="0"/>
              <a:t>软件著作权登记（登记号：</a:t>
            </a:r>
            <a:r>
              <a:rPr lang="en-US" altLang="zh-CN" sz="2000" b="1" dirty="0" err="1"/>
              <a:t>2007SR03004</a:t>
            </a:r>
            <a:r>
              <a:rPr lang="zh-CN" altLang="en-US" sz="2000" b="1" dirty="0"/>
              <a:t>）</a:t>
            </a:r>
            <a:endParaRPr lang="en-US" altLang="zh-CN" sz="2000" b="1" dirty="0"/>
          </a:p>
          <a:p>
            <a:pPr marL="800100" lvl="1" indent="-342900">
              <a:lnSpc>
                <a:spcPct val="150000"/>
              </a:lnSpc>
              <a:buClr>
                <a:schemeClr val="hlink"/>
              </a:buClr>
              <a:buFont typeface="Arial" pitchFamily="34" charset="0"/>
              <a:buChar char="•"/>
            </a:pPr>
            <a:r>
              <a:rPr lang="zh-CN" altLang="en-US" sz="2000" b="1" dirty="0" smtClean="0"/>
              <a:t>软件产品</a:t>
            </a:r>
            <a:r>
              <a:rPr lang="zh-CN" altLang="en-US" sz="2000" b="1" dirty="0"/>
              <a:t>登记（登记号：川</a:t>
            </a:r>
            <a:r>
              <a:rPr lang="en-US" altLang="zh-CN" sz="2000" b="1" dirty="0" err="1"/>
              <a:t>DGY</a:t>
            </a:r>
            <a:r>
              <a:rPr lang="en-US" altLang="zh-CN" sz="2000" b="1" dirty="0"/>
              <a:t>-2009-0135</a:t>
            </a:r>
            <a:r>
              <a:rPr lang="zh-CN" altLang="en-US" sz="2000" b="1" dirty="0" smtClean="0"/>
              <a:t>）</a:t>
            </a:r>
            <a:endParaRPr lang="en-US" altLang="zh-CN" sz="2000" b="1" dirty="0" smtClean="0"/>
          </a:p>
          <a:p>
            <a:pPr marL="800100" lvl="1" indent="-342900">
              <a:lnSpc>
                <a:spcPct val="150000"/>
              </a:lnSpc>
              <a:buClr>
                <a:schemeClr val="hlink"/>
              </a:buClr>
              <a:buFont typeface="Arial" pitchFamily="34" charset="0"/>
              <a:buChar char="•"/>
            </a:pPr>
            <a:r>
              <a:rPr lang="zh-CN" altLang="en-US" sz="2000" b="1" dirty="0"/>
              <a:t>取得授权专利</a:t>
            </a:r>
            <a:r>
              <a:rPr lang="en-US" altLang="zh-CN" sz="2000" b="1" dirty="0"/>
              <a:t>8</a:t>
            </a:r>
            <a:r>
              <a:rPr lang="zh-CN" altLang="en-US" sz="2000" b="1" dirty="0"/>
              <a:t>项</a:t>
            </a: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表格 2"/>
          <p:cNvGraphicFramePr>
            <a:graphicFrameLocks noGrp="1"/>
          </p:cNvGraphicFramePr>
          <p:nvPr>
            <p:extLst>
              <p:ext uri="{D42A27DB-BD31-4B8C-83A1-F6EECF244321}">
                <p14:modId xmlns:p14="http://schemas.microsoft.com/office/powerpoint/2010/main" val="2737555202"/>
              </p:ext>
            </p:extLst>
          </p:nvPr>
        </p:nvGraphicFramePr>
        <p:xfrm>
          <a:off x="457200" y="3444099"/>
          <a:ext cx="8219256" cy="3081243"/>
        </p:xfrm>
        <a:graphic>
          <a:graphicData uri="http://schemas.openxmlformats.org/drawingml/2006/table">
            <a:tbl>
              <a:tblPr>
                <a:tableStyleId>{ED083AE6-46FA-4A59-8FB0-9F97EB10719F}</a:tableStyleId>
              </a:tblPr>
              <a:tblGrid>
                <a:gridCol w="1185411"/>
                <a:gridCol w="2281317"/>
                <a:gridCol w="4752528"/>
              </a:tblGrid>
              <a:tr h="344683">
                <a:tc>
                  <a:txBody>
                    <a:bodyPr/>
                    <a:lstStyle/>
                    <a:p>
                      <a:pPr algn="ctr">
                        <a:spcAft>
                          <a:spcPts val="0"/>
                        </a:spcAft>
                      </a:pPr>
                      <a:r>
                        <a:rPr lang="zh-CN" sz="2000" kern="100">
                          <a:effectLst/>
                        </a:rPr>
                        <a:t>国</a:t>
                      </a:r>
                      <a:r>
                        <a:rPr lang="en-US" sz="2000" kern="100">
                          <a:effectLst/>
                        </a:rPr>
                        <a:t>  </a:t>
                      </a:r>
                      <a:r>
                        <a:rPr lang="zh-CN" sz="2000" kern="100">
                          <a:effectLst/>
                        </a:rPr>
                        <a:t>别</a:t>
                      </a:r>
                      <a:endParaRPr lang="zh-CN" sz="1400" kern="100">
                        <a:effectLst/>
                        <a:latin typeface="Times New Roman"/>
                        <a:ea typeface="宋体"/>
                      </a:endParaRPr>
                    </a:p>
                  </a:txBody>
                  <a:tcPr marL="68580" marR="68580" marT="0" marB="0" anchor="ctr"/>
                </a:tc>
                <a:tc>
                  <a:txBody>
                    <a:bodyPr/>
                    <a:lstStyle/>
                    <a:p>
                      <a:pPr algn="ctr">
                        <a:spcAft>
                          <a:spcPts val="0"/>
                        </a:spcAft>
                      </a:pPr>
                      <a:r>
                        <a:rPr lang="zh-CN" sz="2000" kern="100" dirty="0">
                          <a:effectLst/>
                        </a:rPr>
                        <a:t>专 利 号</a:t>
                      </a:r>
                      <a:endParaRPr lang="zh-CN" sz="1400" kern="100" dirty="0">
                        <a:effectLst/>
                        <a:latin typeface="Times New Roman"/>
                        <a:ea typeface="宋体"/>
                      </a:endParaRPr>
                    </a:p>
                  </a:txBody>
                  <a:tcPr marL="68580" marR="68580" marT="0" marB="0" anchor="ctr"/>
                </a:tc>
                <a:tc>
                  <a:txBody>
                    <a:bodyPr/>
                    <a:lstStyle/>
                    <a:p>
                      <a:pPr algn="ctr">
                        <a:spcAft>
                          <a:spcPts val="0"/>
                        </a:spcAft>
                      </a:pPr>
                      <a:r>
                        <a:rPr lang="zh-CN" sz="2000" kern="100">
                          <a:effectLst/>
                        </a:rPr>
                        <a:t>项</a:t>
                      </a:r>
                      <a:r>
                        <a:rPr lang="en-US" sz="2000" kern="100">
                          <a:effectLst/>
                        </a:rPr>
                        <a:t>  </a:t>
                      </a:r>
                      <a:r>
                        <a:rPr lang="zh-CN" sz="2000" kern="100">
                          <a:effectLst/>
                        </a:rPr>
                        <a:t>目</a:t>
                      </a:r>
                      <a:r>
                        <a:rPr lang="en-US" sz="2000" kern="100">
                          <a:effectLst/>
                        </a:rPr>
                        <a:t>  </a:t>
                      </a:r>
                      <a:r>
                        <a:rPr lang="zh-CN" sz="2000" kern="100">
                          <a:effectLst/>
                        </a:rPr>
                        <a:t>名</a:t>
                      </a:r>
                      <a:r>
                        <a:rPr lang="en-US" sz="2000" kern="100">
                          <a:effectLst/>
                        </a:rPr>
                        <a:t>  </a:t>
                      </a:r>
                      <a:r>
                        <a:rPr lang="zh-CN" sz="2000" kern="100">
                          <a:effectLst/>
                        </a:rPr>
                        <a:t>称</a:t>
                      </a:r>
                      <a:endParaRPr lang="zh-CN" sz="1400" kern="100">
                        <a:effectLst/>
                        <a:latin typeface="Times New Roman"/>
                        <a:ea typeface="宋体"/>
                      </a:endParaRPr>
                    </a:p>
                  </a:txBody>
                  <a:tcPr marL="68580" marR="68580" marT="0" marB="0" anchor="ctr"/>
                </a:tc>
              </a:tr>
              <a:tr h="323779">
                <a:tc>
                  <a:txBody>
                    <a:bodyPr/>
                    <a:lstStyle/>
                    <a:p>
                      <a:pPr algn="ctr">
                        <a:spcAft>
                          <a:spcPts val="0"/>
                        </a:spcAft>
                      </a:pPr>
                      <a:r>
                        <a:rPr lang="zh-CN" sz="1400" kern="100">
                          <a:effectLst/>
                        </a:rPr>
                        <a:t>中国</a:t>
                      </a:r>
                      <a:endParaRPr lang="zh-CN" sz="1400" kern="100">
                        <a:effectLst/>
                        <a:latin typeface="Times New Roman"/>
                        <a:ea typeface="宋体"/>
                      </a:endParaRPr>
                    </a:p>
                  </a:txBody>
                  <a:tcPr marL="68580" marR="68580" marT="0" marB="0" anchor="ctr"/>
                </a:tc>
                <a:tc>
                  <a:txBody>
                    <a:bodyPr/>
                    <a:lstStyle/>
                    <a:p>
                      <a:pPr algn="ctr">
                        <a:spcAft>
                          <a:spcPts val="0"/>
                        </a:spcAft>
                      </a:pPr>
                      <a:r>
                        <a:rPr lang="en-US" sz="1400" kern="100">
                          <a:effectLst/>
                        </a:rPr>
                        <a:t>ZL 2009 20080982.3</a:t>
                      </a:r>
                      <a:endParaRPr lang="zh-CN" sz="1400" kern="100">
                        <a:effectLst/>
                        <a:latin typeface="Times New Roman"/>
                        <a:ea typeface="宋体"/>
                      </a:endParaRPr>
                    </a:p>
                  </a:txBody>
                  <a:tcPr marL="68580" marR="68580" marT="0" marB="0" anchor="ctr"/>
                </a:tc>
                <a:tc>
                  <a:txBody>
                    <a:bodyPr/>
                    <a:lstStyle/>
                    <a:p>
                      <a:pPr algn="ctr">
                        <a:spcAft>
                          <a:spcPts val="0"/>
                        </a:spcAft>
                      </a:pPr>
                      <a:r>
                        <a:rPr lang="zh-CN" sz="1400" kern="100">
                          <a:effectLst/>
                        </a:rPr>
                        <a:t>紧凑型全台网络系统的媒体资产管理子系统结构</a:t>
                      </a:r>
                      <a:endParaRPr lang="zh-CN" sz="1400" kern="100">
                        <a:effectLst/>
                        <a:latin typeface="Times New Roman"/>
                        <a:ea typeface="宋体"/>
                      </a:endParaRPr>
                    </a:p>
                  </a:txBody>
                  <a:tcPr marL="68580" marR="68580" marT="0" marB="0" anchor="ctr"/>
                </a:tc>
              </a:tr>
              <a:tr h="344683">
                <a:tc>
                  <a:txBody>
                    <a:bodyPr/>
                    <a:lstStyle/>
                    <a:p>
                      <a:pPr algn="ctr">
                        <a:spcAft>
                          <a:spcPts val="0"/>
                        </a:spcAft>
                      </a:pPr>
                      <a:r>
                        <a:rPr lang="zh-CN" sz="1400" kern="100">
                          <a:effectLst/>
                        </a:rPr>
                        <a:t>中国</a:t>
                      </a:r>
                      <a:endParaRPr lang="zh-CN" sz="1400" kern="100">
                        <a:effectLst/>
                        <a:latin typeface="Times New Roman"/>
                        <a:ea typeface="宋体"/>
                      </a:endParaRPr>
                    </a:p>
                  </a:txBody>
                  <a:tcPr marL="68580" marR="68580" marT="0" marB="0" anchor="ctr"/>
                </a:tc>
                <a:tc>
                  <a:txBody>
                    <a:bodyPr/>
                    <a:lstStyle/>
                    <a:p>
                      <a:pPr algn="ctr">
                        <a:spcAft>
                          <a:spcPts val="0"/>
                        </a:spcAft>
                      </a:pPr>
                      <a:r>
                        <a:rPr lang="en-US" sz="1400" kern="100">
                          <a:effectLst/>
                        </a:rPr>
                        <a:t>ZL 2009 20080982.4</a:t>
                      </a:r>
                      <a:endParaRPr lang="zh-CN" sz="1400" kern="100">
                        <a:effectLst/>
                        <a:latin typeface="Times New Roman"/>
                        <a:ea typeface="宋体"/>
                      </a:endParaRPr>
                    </a:p>
                  </a:txBody>
                  <a:tcPr marL="68580" marR="68580" marT="0" marB="0" anchor="ctr"/>
                </a:tc>
                <a:tc>
                  <a:txBody>
                    <a:bodyPr/>
                    <a:lstStyle/>
                    <a:p>
                      <a:pPr algn="ctr">
                        <a:spcAft>
                          <a:spcPts val="0"/>
                        </a:spcAft>
                      </a:pPr>
                      <a:r>
                        <a:rPr lang="zh-CN" sz="1400" kern="100">
                          <a:effectLst/>
                        </a:rPr>
                        <a:t>紧凑型全台网络系统的</a:t>
                      </a:r>
                      <a:r>
                        <a:rPr lang="en-US" sz="1400" kern="100">
                          <a:effectLst/>
                        </a:rPr>
                        <a:t>AV/TS</a:t>
                      </a:r>
                      <a:r>
                        <a:rPr lang="zh-CN" sz="1400" kern="100">
                          <a:effectLst/>
                        </a:rPr>
                        <a:t>自动收录子系统结构</a:t>
                      </a:r>
                      <a:endParaRPr lang="zh-CN" sz="1400" kern="100">
                        <a:effectLst/>
                        <a:latin typeface="Times New Roman"/>
                        <a:ea typeface="宋体"/>
                      </a:endParaRPr>
                    </a:p>
                  </a:txBody>
                  <a:tcPr marL="68580" marR="68580" marT="0" marB="0" anchor="ctr"/>
                </a:tc>
              </a:tr>
              <a:tr h="344683">
                <a:tc>
                  <a:txBody>
                    <a:bodyPr/>
                    <a:lstStyle/>
                    <a:p>
                      <a:pPr algn="ctr">
                        <a:spcAft>
                          <a:spcPts val="0"/>
                        </a:spcAft>
                      </a:pPr>
                      <a:r>
                        <a:rPr lang="zh-CN" sz="1400" kern="100">
                          <a:effectLst/>
                        </a:rPr>
                        <a:t>中国</a:t>
                      </a:r>
                      <a:endParaRPr lang="zh-CN" sz="1400" kern="100">
                        <a:effectLst/>
                        <a:latin typeface="Times New Roman"/>
                        <a:ea typeface="宋体"/>
                      </a:endParaRPr>
                    </a:p>
                  </a:txBody>
                  <a:tcPr marL="68580" marR="68580" marT="0" marB="0" anchor="ctr"/>
                </a:tc>
                <a:tc>
                  <a:txBody>
                    <a:bodyPr/>
                    <a:lstStyle/>
                    <a:p>
                      <a:pPr algn="ctr">
                        <a:spcAft>
                          <a:spcPts val="0"/>
                        </a:spcAft>
                      </a:pPr>
                      <a:r>
                        <a:rPr lang="en-US" sz="1400" kern="100">
                          <a:effectLst/>
                        </a:rPr>
                        <a:t>ZL200930107608.4</a:t>
                      </a:r>
                      <a:endParaRPr lang="zh-CN" sz="1400" kern="100">
                        <a:effectLst/>
                        <a:latin typeface="Times New Roman"/>
                        <a:ea typeface="宋体"/>
                      </a:endParaRPr>
                    </a:p>
                  </a:txBody>
                  <a:tcPr marL="68580" marR="68580" marT="0" marB="0" anchor="ctr"/>
                </a:tc>
                <a:tc>
                  <a:txBody>
                    <a:bodyPr/>
                    <a:lstStyle/>
                    <a:p>
                      <a:pPr algn="ctr">
                        <a:spcAft>
                          <a:spcPts val="0"/>
                        </a:spcAft>
                      </a:pPr>
                      <a:r>
                        <a:rPr lang="zh-CN" sz="1400" kern="100">
                          <a:effectLst/>
                        </a:rPr>
                        <a:t>机箱（</a:t>
                      </a:r>
                      <a:r>
                        <a:rPr lang="en-US" sz="1400" kern="100">
                          <a:effectLst/>
                        </a:rPr>
                        <a:t>5U</a:t>
                      </a:r>
                      <a:r>
                        <a:rPr lang="zh-CN" sz="1400" kern="100">
                          <a:effectLst/>
                        </a:rPr>
                        <a:t>）</a:t>
                      </a:r>
                      <a:endParaRPr lang="zh-CN" sz="1400" kern="100">
                        <a:effectLst/>
                        <a:latin typeface="Times New Roman"/>
                        <a:ea typeface="宋体"/>
                      </a:endParaRPr>
                    </a:p>
                  </a:txBody>
                  <a:tcPr marL="68580" marR="68580" marT="0" marB="0" anchor="ctr"/>
                </a:tc>
              </a:tr>
              <a:tr h="344683">
                <a:tc>
                  <a:txBody>
                    <a:bodyPr/>
                    <a:lstStyle/>
                    <a:p>
                      <a:pPr algn="ctr">
                        <a:spcAft>
                          <a:spcPts val="0"/>
                        </a:spcAft>
                      </a:pPr>
                      <a:r>
                        <a:rPr lang="zh-CN" sz="1400" kern="100">
                          <a:effectLst/>
                        </a:rPr>
                        <a:t>中国</a:t>
                      </a:r>
                      <a:endParaRPr lang="zh-CN" sz="1400" kern="100">
                        <a:effectLst/>
                        <a:latin typeface="Times New Roman"/>
                        <a:ea typeface="宋体"/>
                      </a:endParaRPr>
                    </a:p>
                  </a:txBody>
                  <a:tcPr marL="68580" marR="68580" marT="0" marB="0" anchor="ctr"/>
                </a:tc>
                <a:tc>
                  <a:txBody>
                    <a:bodyPr/>
                    <a:lstStyle/>
                    <a:p>
                      <a:pPr algn="ctr">
                        <a:spcAft>
                          <a:spcPts val="0"/>
                        </a:spcAft>
                      </a:pPr>
                      <a:r>
                        <a:rPr lang="en-US" sz="1400" kern="100">
                          <a:effectLst/>
                        </a:rPr>
                        <a:t>ZL 2009 30107607X</a:t>
                      </a:r>
                      <a:endParaRPr lang="zh-CN" sz="1400" kern="100">
                        <a:effectLst/>
                        <a:latin typeface="Times New Roman"/>
                        <a:ea typeface="宋体"/>
                      </a:endParaRPr>
                    </a:p>
                  </a:txBody>
                  <a:tcPr marL="68580" marR="68580" marT="0" marB="0" anchor="ctr"/>
                </a:tc>
                <a:tc>
                  <a:txBody>
                    <a:bodyPr/>
                    <a:lstStyle/>
                    <a:p>
                      <a:pPr algn="ctr">
                        <a:spcAft>
                          <a:spcPts val="0"/>
                        </a:spcAft>
                      </a:pPr>
                      <a:r>
                        <a:rPr lang="zh-CN" sz="1400" kern="100">
                          <a:effectLst/>
                        </a:rPr>
                        <a:t>机箱（</a:t>
                      </a:r>
                      <a:r>
                        <a:rPr lang="en-US" sz="1400" kern="100">
                          <a:effectLst/>
                        </a:rPr>
                        <a:t>4U</a:t>
                      </a:r>
                      <a:r>
                        <a:rPr lang="zh-CN" sz="1400" kern="100">
                          <a:effectLst/>
                        </a:rPr>
                        <a:t>）</a:t>
                      </a:r>
                      <a:endParaRPr lang="zh-CN" sz="1400" kern="100">
                        <a:effectLst/>
                        <a:latin typeface="Times New Roman"/>
                        <a:ea typeface="宋体"/>
                      </a:endParaRPr>
                    </a:p>
                  </a:txBody>
                  <a:tcPr marL="68580" marR="68580" marT="0" marB="0" anchor="ctr"/>
                </a:tc>
              </a:tr>
              <a:tr h="344683">
                <a:tc>
                  <a:txBody>
                    <a:bodyPr/>
                    <a:lstStyle/>
                    <a:p>
                      <a:pPr algn="ctr">
                        <a:spcAft>
                          <a:spcPts val="0"/>
                        </a:spcAft>
                      </a:pPr>
                      <a:r>
                        <a:rPr lang="zh-CN" sz="1400" kern="100">
                          <a:effectLst/>
                        </a:rPr>
                        <a:t>中国</a:t>
                      </a:r>
                      <a:endParaRPr lang="zh-CN" sz="1400" kern="100">
                        <a:effectLst/>
                        <a:latin typeface="Times New Roman"/>
                        <a:ea typeface="宋体"/>
                      </a:endParaRPr>
                    </a:p>
                  </a:txBody>
                  <a:tcPr marL="68580" marR="68580" marT="0" marB="0" anchor="ctr"/>
                </a:tc>
                <a:tc>
                  <a:txBody>
                    <a:bodyPr/>
                    <a:lstStyle/>
                    <a:p>
                      <a:pPr algn="ctr">
                        <a:spcAft>
                          <a:spcPts val="0"/>
                        </a:spcAft>
                      </a:pPr>
                      <a:r>
                        <a:rPr lang="en-US" sz="1400" kern="100">
                          <a:effectLst/>
                        </a:rPr>
                        <a:t>ZL200920080983.9</a:t>
                      </a:r>
                      <a:endParaRPr lang="zh-CN" sz="1400" kern="100">
                        <a:effectLst/>
                        <a:latin typeface="Times New Roman"/>
                        <a:ea typeface="宋体"/>
                      </a:endParaRPr>
                    </a:p>
                  </a:txBody>
                  <a:tcPr marL="68580" marR="68580" marT="0" marB="0" anchor="ctr"/>
                </a:tc>
                <a:tc>
                  <a:txBody>
                    <a:bodyPr/>
                    <a:lstStyle/>
                    <a:p>
                      <a:pPr algn="ctr">
                        <a:spcAft>
                          <a:spcPts val="0"/>
                        </a:spcAft>
                      </a:pPr>
                      <a:r>
                        <a:rPr lang="zh-CN" sz="1400" kern="100">
                          <a:effectLst/>
                        </a:rPr>
                        <a:t>紧凑型全台网络系统的高速远程数据交换子系统结构</a:t>
                      </a:r>
                      <a:endParaRPr lang="zh-CN" sz="1400" kern="100">
                        <a:effectLst/>
                        <a:latin typeface="Times New Roman"/>
                        <a:ea typeface="宋体"/>
                      </a:endParaRPr>
                    </a:p>
                  </a:txBody>
                  <a:tcPr marL="68580" marR="68580" marT="0" marB="0" anchor="ctr"/>
                </a:tc>
              </a:tr>
              <a:tr h="344683">
                <a:tc>
                  <a:txBody>
                    <a:bodyPr/>
                    <a:lstStyle/>
                    <a:p>
                      <a:pPr algn="ctr">
                        <a:spcAft>
                          <a:spcPts val="0"/>
                        </a:spcAft>
                      </a:pPr>
                      <a:r>
                        <a:rPr lang="zh-CN" sz="1400" kern="100">
                          <a:effectLst/>
                        </a:rPr>
                        <a:t>中国</a:t>
                      </a:r>
                      <a:endParaRPr lang="zh-CN" sz="1400" kern="100">
                        <a:effectLst/>
                        <a:latin typeface="Times New Roman"/>
                        <a:ea typeface="宋体"/>
                      </a:endParaRPr>
                    </a:p>
                  </a:txBody>
                  <a:tcPr marL="68580" marR="68580" marT="0" marB="0" anchor="ctr"/>
                </a:tc>
                <a:tc>
                  <a:txBody>
                    <a:bodyPr/>
                    <a:lstStyle/>
                    <a:p>
                      <a:pPr algn="ctr">
                        <a:spcAft>
                          <a:spcPts val="0"/>
                        </a:spcAft>
                      </a:pPr>
                      <a:r>
                        <a:rPr lang="en-US" sz="1400" kern="100">
                          <a:effectLst/>
                        </a:rPr>
                        <a:t>ZL200920080985.8</a:t>
                      </a:r>
                      <a:endParaRPr lang="zh-CN" sz="1400" kern="100">
                        <a:effectLst/>
                        <a:latin typeface="Times New Roman"/>
                        <a:ea typeface="宋体"/>
                      </a:endParaRPr>
                    </a:p>
                  </a:txBody>
                  <a:tcPr marL="68580" marR="68580" marT="0" marB="0" anchor="ctr"/>
                </a:tc>
                <a:tc>
                  <a:txBody>
                    <a:bodyPr/>
                    <a:lstStyle/>
                    <a:p>
                      <a:pPr algn="ctr">
                        <a:spcAft>
                          <a:spcPts val="0"/>
                        </a:spcAft>
                      </a:pPr>
                      <a:r>
                        <a:rPr lang="zh-CN" sz="1400" kern="100">
                          <a:effectLst/>
                        </a:rPr>
                        <a:t>紧凑型全台网络系统的新闻</a:t>
                      </a:r>
                      <a:r>
                        <a:rPr lang="en-US" sz="1400" kern="100">
                          <a:effectLst/>
                        </a:rPr>
                        <a:t>/</a:t>
                      </a:r>
                      <a:r>
                        <a:rPr lang="zh-CN" sz="1400" kern="100">
                          <a:effectLst/>
                        </a:rPr>
                        <a:t>制作子系统结构</a:t>
                      </a:r>
                      <a:endParaRPr lang="zh-CN" sz="1400" kern="100">
                        <a:effectLst/>
                        <a:latin typeface="Times New Roman"/>
                        <a:ea typeface="宋体"/>
                      </a:endParaRPr>
                    </a:p>
                  </a:txBody>
                  <a:tcPr marL="68580" marR="68580" marT="0" marB="0" anchor="ctr"/>
                </a:tc>
              </a:tr>
              <a:tr h="344683">
                <a:tc>
                  <a:txBody>
                    <a:bodyPr/>
                    <a:lstStyle/>
                    <a:p>
                      <a:pPr algn="ctr">
                        <a:spcAft>
                          <a:spcPts val="0"/>
                        </a:spcAft>
                      </a:pPr>
                      <a:r>
                        <a:rPr lang="zh-CN" sz="1400" kern="100">
                          <a:effectLst/>
                        </a:rPr>
                        <a:t>中国</a:t>
                      </a:r>
                      <a:endParaRPr lang="zh-CN" sz="1400" kern="100">
                        <a:effectLst/>
                        <a:latin typeface="Times New Roman"/>
                        <a:ea typeface="宋体"/>
                      </a:endParaRPr>
                    </a:p>
                  </a:txBody>
                  <a:tcPr marL="68580" marR="68580" marT="0" marB="0" anchor="ctr"/>
                </a:tc>
                <a:tc>
                  <a:txBody>
                    <a:bodyPr/>
                    <a:lstStyle/>
                    <a:p>
                      <a:pPr algn="ctr">
                        <a:spcAft>
                          <a:spcPts val="0"/>
                        </a:spcAft>
                      </a:pPr>
                      <a:r>
                        <a:rPr lang="en-US" sz="1400" kern="100">
                          <a:effectLst/>
                        </a:rPr>
                        <a:t>ZL200920080987.7</a:t>
                      </a:r>
                      <a:endParaRPr lang="zh-CN" sz="1400" kern="100">
                        <a:effectLst/>
                        <a:latin typeface="Times New Roman"/>
                        <a:ea typeface="宋体"/>
                      </a:endParaRPr>
                    </a:p>
                  </a:txBody>
                  <a:tcPr marL="68580" marR="68580" marT="0" marB="0" anchor="ctr"/>
                </a:tc>
                <a:tc>
                  <a:txBody>
                    <a:bodyPr/>
                    <a:lstStyle/>
                    <a:p>
                      <a:pPr algn="ctr">
                        <a:spcAft>
                          <a:spcPts val="0"/>
                        </a:spcAft>
                      </a:pPr>
                      <a:r>
                        <a:rPr lang="zh-CN" sz="1400" kern="100">
                          <a:effectLst/>
                        </a:rPr>
                        <a:t>紧凑型全台网络系统的硬盘播出子系统结构</a:t>
                      </a:r>
                      <a:endParaRPr lang="zh-CN" sz="1400" kern="100">
                        <a:effectLst/>
                        <a:latin typeface="Times New Roman"/>
                        <a:ea typeface="宋体"/>
                      </a:endParaRPr>
                    </a:p>
                  </a:txBody>
                  <a:tcPr marL="68580" marR="68580" marT="0" marB="0" anchor="ctr"/>
                </a:tc>
              </a:tr>
              <a:tr h="344683">
                <a:tc>
                  <a:txBody>
                    <a:bodyPr/>
                    <a:lstStyle/>
                    <a:p>
                      <a:pPr algn="ctr">
                        <a:spcAft>
                          <a:spcPts val="0"/>
                        </a:spcAft>
                      </a:pPr>
                      <a:r>
                        <a:rPr lang="zh-CN" sz="1400" kern="100">
                          <a:effectLst/>
                        </a:rPr>
                        <a:t>中国</a:t>
                      </a:r>
                      <a:endParaRPr lang="zh-CN" sz="1400" kern="100">
                        <a:effectLst/>
                        <a:latin typeface="Times New Roman"/>
                        <a:ea typeface="宋体"/>
                      </a:endParaRPr>
                    </a:p>
                  </a:txBody>
                  <a:tcPr marL="68580" marR="68580" marT="0" marB="0" anchor="ctr"/>
                </a:tc>
                <a:tc>
                  <a:txBody>
                    <a:bodyPr/>
                    <a:lstStyle/>
                    <a:p>
                      <a:pPr algn="ctr">
                        <a:spcAft>
                          <a:spcPts val="0"/>
                        </a:spcAft>
                      </a:pPr>
                      <a:r>
                        <a:rPr lang="en-US" sz="1400" kern="100">
                          <a:effectLst/>
                        </a:rPr>
                        <a:t>ZL200920080986.2</a:t>
                      </a:r>
                      <a:endParaRPr lang="zh-CN" sz="1400" kern="100">
                        <a:effectLst/>
                        <a:latin typeface="Times New Roman"/>
                        <a:ea typeface="宋体"/>
                      </a:endParaRPr>
                    </a:p>
                  </a:txBody>
                  <a:tcPr marL="68580" marR="68580" marT="0" marB="0" anchor="ctr"/>
                </a:tc>
                <a:tc>
                  <a:txBody>
                    <a:bodyPr/>
                    <a:lstStyle/>
                    <a:p>
                      <a:pPr algn="ctr">
                        <a:spcAft>
                          <a:spcPts val="0"/>
                        </a:spcAft>
                      </a:pPr>
                      <a:r>
                        <a:rPr lang="zh-CN" sz="1400" kern="100" dirty="0">
                          <a:effectLst/>
                        </a:rPr>
                        <a:t>紧凑型全台网络系统的演播室播出子系统结构</a:t>
                      </a:r>
                      <a:endParaRPr lang="zh-CN" sz="1400" kern="1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34314610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7.2	</a:t>
            </a:r>
            <a:r>
              <a:rPr lang="zh-CN" altLang="en-US" sz="3200" b="1" dirty="0">
                <a:solidFill>
                  <a:schemeClr val="bg1"/>
                </a:solidFill>
                <a:latin typeface="楷体_GB2312" pitchFamily="49" charset="-122"/>
                <a:ea typeface="楷体_GB2312" pitchFamily="49" charset="-122"/>
              </a:rPr>
              <a:t>经济效益</a:t>
            </a:r>
            <a:endParaRPr lang="zh-CN" altLang="en-US" sz="3200" dirty="0"/>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5" name="Rectangle 4"/>
          <p:cNvSpPr>
            <a:spLocks noChangeArrowheads="1"/>
          </p:cNvSpPr>
          <p:nvPr/>
        </p:nvSpPr>
        <p:spPr bwMode="auto">
          <a:xfrm>
            <a:off x="684213" y="1412775"/>
            <a:ext cx="8136259" cy="11285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a:t>截至</a:t>
            </a:r>
            <a:r>
              <a:rPr lang="en-US" altLang="zh-CN" sz="2400" b="1" dirty="0"/>
              <a:t>2010</a:t>
            </a:r>
            <a:r>
              <a:rPr lang="zh-CN" altLang="en-US" sz="2400" b="1" dirty="0"/>
              <a:t>年</a:t>
            </a:r>
            <a:r>
              <a:rPr lang="en-US" altLang="zh-CN" sz="2400" b="1" dirty="0"/>
              <a:t>12</a:t>
            </a:r>
            <a:r>
              <a:rPr lang="zh-CN" altLang="en-US" sz="2400" b="1" dirty="0"/>
              <a:t>月，本项目产品已累计实现新增销售收入</a:t>
            </a:r>
            <a:r>
              <a:rPr lang="en-US" altLang="zh-CN" sz="2400" b="1" dirty="0"/>
              <a:t>5802</a:t>
            </a:r>
            <a:r>
              <a:rPr lang="zh-CN" altLang="en-US" sz="2400" b="1" dirty="0"/>
              <a:t>万元，累计净利润</a:t>
            </a:r>
            <a:r>
              <a:rPr lang="en-US" altLang="zh-CN" sz="2400" b="1" dirty="0"/>
              <a:t>1589</a:t>
            </a:r>
            <a:r>
              <a:rPr lang="zh-CN" altLang="en-US" sz="2400" b="1" dirty="0"/>
              <a:t>万元，上缴税金</a:t>
            </a:r>
            <a:r>
              <a:rPr lang="en-US" altLang="zh-CN" sz="2400" b="1" dirty="0"/>
              <a:t>482</a:t>
            </a:r>
            <a:r>
              <a:rPr lang="zh-CN" altLang="en-US" sz="2400" b="1" dirty="0"/>
              <a:t>万元</a:t>
            </a:r>
          </a:p>
        </p:txBody>
      </p:sp>
      <p:graphicFrame>
        <p:nvGraphicFramePr>
          <p:cNvPr id="3" name="表格 2"/>
          <p:cNvGraphicFramePr>
            <a:graphicFrameLocks noGrp="1"/>
          </p:cNvGraphicFramePr>
          <p:nvPr>
            <p:extLst>
              <p:ext uri="{D42A27DB-BD31-4B8C-83A1-F6EECF244321}">
                <p14:modId xmlns:p14="http://schemas.microsoft.com/office/powerpoint/2010/main" val="1587956820"/>
              </p:ext>
            </p:extLst>
          </p:nvPr>
        </p:nvGraphicFramePr>
        <p:xfrm>
          <a:off x="684213" y="3068961"/>
          <a:ext cx="7920234" cy="2952326"/>
        </p:xfrm>
        <a:graphic>
          <a:graphicData uri="http://schemas.openxmlformats.org/drawingml/2006/table">
            <a:tbl>
              <a:tblPr>
                <a:tableStyleId>{ED083AE6-46FA-4A59-8FB0-9F97EB10719F}</a:tableStyleId>
              </a:tblPr>
              <a:tblGrid>
                <a:gridCol w="785757"/>
                <a:gridCol w="2237934"/>
                <a:gridCol w="1656184"/>
                <a:gridCol w="1631048"/>
                <a:gridCol w="1609311"/>
              </a:tblGrid>
              <a:tr h="984110">
                <a:tc>
                  <a:txBody>
                    <a:bodyPr/>
                    <a:lstStyle/>
                    <a:p>
                      <a:pPr algn="ctr">
                        <a:spcAft>
                          <a:spcPts val="0"/>
                        </a:spcAft>
                      </a:pPr>
                      <a:r>
                        <a:rPr lang="zh-CN" sz="2000" kern="0">
                          <a:effectLst/>
                        </a:rPr>
                        <a:t>序号</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0">
                          <a:effectLst/>
                        </a:rPr>
                        <a:t>项目</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0">
                          <a:effectLst/>
                        </a:rPr>
                        <a:t>合同规定数</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0">
                          <a:effectLst/>
                        </a:rPr>
                        <a:t>实际完成数</a:t>
                      </a:r>
                      <a:endParaRPr lang="zh-CN" sz="1600" kern="100">
                        <a:effectLst/>
                        <a:latin typeface="Times New Roman"/>
                        <a:ea typeface="宋体"/>
                      </a:endParaRPr>
                    </a:p>
                  </a:txBody>
                  <a:tcPr marL="68580" marR="68580" marT="0" marB="0" anchor="ctr"/>
                </a:tc>
                <a:tc>
                  <a:txBody>
                    <a:bodyPr/>
                    <a:lstStyle/>
                    <a:p>
                      <a:pPr algn="ctr">
                        <a:spcAft>
                          <a:spcPts val="0"/>
                        </a:spcAft>
                      </a:pPr>
                      <a:r>
                        <a:rPr lang="zh-CN" sz="2000" kern="0">
                          <a:effectLst/>
                        </a:rPr>
                        <a:t>指标完成</a:t>
                      </a:r>
                      <a:endParaRPr lang="zh-CN" sz="1600" kern="100">
                        <a:effectLst/>
                      </a:endParaRPr>
                    </a:p>
                    <a:p>
                      <a:pPr algn="ctr">
                        <a:spcAft>
                          <a:spcPts val="0"/>
                        </a:spcAft>
                      </a:pPr>
                      <a:r>
                        <a:rPr lang="zh-CN" sz="2000" kern="0">
                          <a:effectLst/>
                        </a:rPr>
                        <a:t>比例</a:t>
                      </a:r>
                      <a:r>
                        <a:rPr lang="en-US" sz="2000" kern="0">
                          <a:effectLst/>
                        </a:rPr>
                        <a:t>%</a:t>
                      </a:r>
                      <a:endParaRPr lang="zh-CN" sz="1600" kern="100">
                        <a:effectLst/>
                        <a:latin typeface="Times New Roman"/>
                        <a:ea typeface="宋体"/>
                      </a:endParaRPr>
                    </a:p>
                  </a:txBody>
                  <a:tcPr marL="68580" marR="68580" marT="0" marB="0" anchor="ctr"/>
                </a:tc>
              </a:tr>
              <a:tr h="492054">
                <a:tc>
                  <a:txBody>
                    <a:bodyPr/>
                    <a:lstStyle/>
                    <a:p>
                      <a:pPr algn="ctr">
                        <a:spcAft>
                          <a:spcPts val="0"/>
                        </a:spcAft>
                      </a:pPr>
                      <a:r>
                        <a:rPr lang="en-US" sz="2000" kern="100">
                          <a:effectLst/>
                        </a:rPr>
                        <a:t>1</a:t>
                      </a:r>
                      <a:endParaRPr lang="zh-CN" sz="1600" kern="100">
                        <a:effectLst/>
                        <a:latin typeface="Times New Roman"/>
                        <a:ea typeface="宋体"/>
                      </a:endParaRPr>
                    </a:p>
                  </a:txBody>
                  <a:tcPr marL="68580" marR="68580" marT="0" marB="0" anchor="ctr"/>
                </a:tc>
                <a:tc>
                  <a:txBody>
                    <a:bodyPr/>
                    <a:lstStyle/>
                    <a:p>
                      <a:pPr algn="just">
                        <a:spcBef>
                          <a:spcPts val="360"/>
                        </a:spcBef>
                        <a:spcAft>
                          <a:spcPts val="360"/>
                        </a:spcAft>
                      </a:pPr>
                      <a:r>
                        <a:rPr lang="zh-CN" sz="2000" kern="100">
                          <a:effectLst/>
                        </a:rPr>
                        <a:t>项目投资</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3000</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3080</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102.67%</a:t>
                      </a:r>
                      <a:endParaRPr lang="zh-CN" sz="1600" kern="100">
                        <a:effectLst/>
                        <a:latin typeface="Times New Roman"/>
                        <a:ea typeface="宋体"/>
                      </a:endParaRPr>
                    </a:p>
                  </a:txBody>
                  <a:tcPr marL="68580" marR="68580" marT="0" marB="0" anchor="ctr"/>
                </a:tc>
              </a:tr>
              <a:tr h="492054">
                <a:tc>
                  <a:txBody>
                    <a:bodyPr/>
                    <a:lstStyle/>
                    <a:p>
                      <a:pPr algn="ctr">
                        <a:spcAft>
                          <a:spcPts val="0"/>
                        </a:spcAft>
                      </a:pPr>
                      <a:r>
                        <a:rPr lang="en-US" sz="2000" kern="100">
                          <a:effectLst/>
                        </a:rPr>
                        <a:t>2</a:t>
                      </a:r>
                      <a:endParaRPr lang="zh-CN" sz="1600" kern="100">
                        <a:effectLst/>
                        <a:latin typeface="Times New Roman"/>
                        <a:ea typeface="宋体"/>
                      </a:endParaRPr>
                    </a:p>
                  </a:txBody>
                  <a:tcPr marL="68580" marR="68580" marT="0" marB="0" anchor="ctr"/>
                </a:tc>
                <a:tc>
                  <a:txBody>
                    <a:bodyPr/>
                    <a:lstStyle/>
                    <a:p>
                      <a:pPr algn="just">
                        <a:spcBef>
                          <a:spcPts val="360"/>
                        </a:spcBef>
                        <a:spcAft>
                          <a:spcPts val="360"/>
                        </a:spcAft>
                      </a:pPr>
                      <a:r>
                        <a:rPr lang="zh-CN" sz="2000" kern="100">
                          <a:effectLst/>
                        </a:rPr>
                        <a:t>销售收入</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7000</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5802</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82.89%</a:t>
                      </a:r>
                      <a:endParaRPr lang="zh-CN" sz="1600" kern="100">
                        <a:effectLst/>
                        <a:latin typeface="Times New Roman"/>
                        <a:ea typeface="宋体"/>
                      </a:endParaRPr>
                    </a:p>
                  </a:txBody>
                  <a:tcPr marL="68580" marR="68580" marT="0" marB="0" anchor="ctr"/>
                </a:tc>
              </a:tr>
              <a:tr h="492054">
                <a:tc>
                  <a:txBody>
                    <a:bodyPr/>
                    <a:lstStyle/>
                    <a:p>
                      <a:pPr algn="ctr">
                        <a:spcAft>
                          <a:spcPts val="0"/>
                        </a:spcAft>
                      </a:pPr>
                      <a:r>
                        <a:rPr lang="en-US" sz="2000" kern="100">
                          <a:effectLst/>
                        </a:rPr>
                        <a:t>3</a:t>
                      </a:r>
                      <a:endParaRPr lang="zh-CN" sz="1600" kern="100">
                        <a:effectLst/>
                        <a:latin typeface="Times New Roman"/>
                        <a:ea typeface="宋体"/>
                      </a:endParaRPr>
                    </a:p>
                  </a:txBody>
                  <a:tcPr marL="68580" marR="68580" marT="0" marB="0" anchor="ctr"/>
                </a:tc>
                <a:tc>
                  <a:txBody>
                    <a:bodyPr/>
                    <a:lstStyle/>
                    <a:p>
                      <a:pPr algn="just">
                        <a:spcBef>
                          <a:spcPts val="360"/>
                        </a:spcBef>
                        <a:spcAft>
                          <a:spcPts val="360"/>
                        </a:spcAft>
                      </a:pPr>
                      <a:r>
                        <a:rPr lang="zh-CN" sz="2000" kern="100">
                          <a:effectLst/>
                        </a:rPr>
                        <a:t>累计净利润</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508</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1589</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312.80%</a:t>
                      </a:r>
                      <a:endParaRPr lang="zh-CN" sz="1600" kern="100">
                        <a:effectLst/>
                        <a:latin typeface="Times New Roman"/>
                        <a:ea typeface="宋体"/>
                      </a:endParaRPr>
                    </a:p>
                  </a:txBody>
                  <a:tcPr marL="68580" marR="68580" marT="0" marB="0" anchor="ctr"/>
                </a:tc>
              </a:tr>
              <a:tr h="492054">
                <a:tc>
                  <a:txBody>
                    <a:bodyPr/>
                    <a:lstStyle/>
                    <a:p>
                      <a:pPr algn="ctr">
                        <a:spcAft>
                          <a:spcPts val="0"/>
                        </a:spcAft>
                      </a:pPr>
                      <a:r>
                        <a:rPr lang="en-US" sz="2000" kern="100">
                          <a:effectLst/>
                        </a:rPr>
                        <a:t>4</a:t>
                      </a:r>
                      <a:endParaRPr lang="zh-CN" sz="1600" kern="100">
                        <a:effectLst/>
                        <a:latin typeface="Times New Roman"/>
                        <a:ea typeface="宋体"/>
                      </a:endParaRPr>
                    </a:p>
                  </a:txBody>
                  <a:tcPr marL="68580" marR="68580" marT="0" marB="0" anchor="ctr"/>
                </a:tc>
                <a:tc>
                  <a:txBody>
                    <a:bodyPr/>
                    <a:lstStyle/>
                    <a:p>
                      <a:pPr algn="just">
                        <a:spcBef>
                          <a:spcPts val="360"/>
                        </a:spcBef>
                        <a:spcAft>
                          <a:spcPts val="360"/>
                        </a:spcAft>
                      </a:pPr>
                      <a:r>
                        <a:rPr lang="zh-CN" sz="2000" kern="100">
                          <a:effectLst/>
                        </a:rPr>
                        <a:t>累计上缴税金</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420</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a:effectLst/>
                        </a:rPr>
                        <a:t>482</a:t>
                      </a:r>
                      <a:endParaRPr lang="zh-CN" sz="1600" kern="100">
                        <a:effectLst/>
                        <a:latin typeface="Times New Roman"/>
                        <a:ea typeface="宋体"/>
                      </a:endParaRPr>
                    </a:p>
                  </a:txBody>
                  <a:tcPr marL="68580" marR="68580" marT="0" marB="0" anchor="ctr"/>
                </a:tc>
                <a:tc>
                  <a:txBody>
                    <a:bodyPr/>
                    <a:lstStyle/>
                    <a:p>
                      <a:pPr algn="r">
                        <a:spcAft>
                          <a:spcPts val="0"/>
                        </a:spcAft>
                      </a:pPr>
                      <a:r>
                        <a:rPr lang="en-US" sz="2000" kern="100" dirty="0">
                          <a:effectLst/>
                        </a:rPr>
                        <a:t>114.76%</a:t>
                      </a:r>
                      <a:endParaRPr lang="zh-CN" sz="1600" kern="100" dirty="0">
                        <a:effectLst/>
                        <a:latin typeface="Times New Roman"/>
                        <a:ea typeface="宋体"/>
                      </a:endParaRPr>
                    </a:p>
                  </a:txBody>
                  <a:tcPr marL="68580" marR="68580" marT="0" marB="0" anchor="ctr"/>
                </a:tc>
              </a:tr>
            </a:tbl>
          </a:graphicData>
        </a:graphic>
      </p:graphicFrame>
    </p:spTree>
    <p:extLst>
      <p:ext uri="{BB962C8B-B14F-4D97-AF65-F5344CB8AC3E}">
        <p14:creationId xmlns:p14="http://schemas.microsoft.com/office/powerpoint/2010/main" val="176009190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5331" name="Rectangle 3"/>
          <p:cNvSpPr>
            <a:spLocks noChangeArrowheads="1"/>
          </p:cNvSpPr>
          <p:nvPr/>
        </p:nvSpPr>
        <p:spPr bwMode="auto">
          <a:xfrm>
            <a:off x="0" y="2060575"/>
            <a:ext cx="7905750" cy="809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r>
              <a:rPr lang="en-US" altLang="zh-CN" sz="1800" b="1">
                <a:solidFill>
                  <a:schemeClr val="bg1"/>
                </a:solidFill>
                <a:latin typeface="楷体_GB2312" pitchFamily="49" charset="-122"/>
                <a:ea typeface="楷体_GB2312" pitchFamily="49" charset="-122"/>
              </a:rPr>
              <a:t>Stream RT</a:t>
            </a:r>
            <a:r>
              <a:rPr lang="zh-CN" altLang="en-US" sz="1800" b="1">
                <a:solidFill>
                  <a:schemeClr val="bg1"/>
                </a:solidFill>
                <a:latin typeface="楷体_GB2312" pitchFamily="49" charset="-122"/>
                <a:ea typeface="楷体_GB2312" pitchFamily="49" charset="-122"/>
              </a:rPr>
              <a:t>多通道实时流媒体视频服务器项目部分用户案例</a:t>
            </a:r>
            <a:endParaRPr lang="zh-CN" altLang="en-US" sz="4000">
              <a:solidFill>
                <a:schemeClr val="tx2"/>
              </a:solidFill>
            </a:endParaRPr>
          </a:p>
        </p:txBody>
      </p:sp>
      <p:sp>
        <p:nvSpPr>
          <p:cNvPr id="355333" name="Rectangle 5"/>
          <p:cNvSpPr>
            <a:spLocks noGrp="1" noChangeArrowheads="1"/>
          </p:cNvSpPr>
          <p:nvPr>
            <p:ph type="title"/>
          </p:nvPr>
        </p:nvSpPr>
        <p:spPr>
          <a:xfrm>
            <a:off x="0" y="333375"/>
            <a:ext cx="7905750" cy="809625"/>
          </a:xfrm>
          <a:noFill/>
          <a:ln/>
        </p:spPr>
        <p:txBody>
          <a:bodyPr/>
          <a:lstStyle/>
          <a:p>
            <a:r>
              <a:rPr lang="zh-CN" altLang="en-US" sz="3200" b="1" dirty="0" smtClean="0">
                <a:solidFill>
                  <a:schemeClr val="bg1"/>
                </a:solidFill>
                <a:latin typeface="楷体_GB2312" pitchFamily="49" charset="-122"/>
                <a:ea typeface="楷体_GB2312" pitchFamily="49" charset="-122"/>
              </a:rPr>
              <a:t>项目</a:t>
            </a:r>
            <a:r>
              <a:rPr lang="zh-CN" altLang="en-US" sz="3200" b="1" dirty="0">
                <a:solidFill>
                  <a:schemeClr val="bg1"/>
                </a:solidFill>
                <a:latin typeface="楷体_GB2312" pitchFamily="49" charset="-122"/>
                <a:ea typeface="楷体_GB2312" pitchFamily="49" charset="-122"/>
              </a:rPr>
              <a:t>部分用户案例</a:t>
            </a:r>
          </a:p>
        </p:txBody>
      </p:sp>
      <p:pic>
        <p:nvPicPr>
          <p:cNvPr id="118787" name="Picture 3" descr="控制室0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0" y="1524000"/>
            <a:ext cx="4419600" cy="2459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8788" name="Picture 4" descr="廊坊媒资图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00600" y="1524000"/>
            <a:ext cx="4038600" cy="2478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8789" name="Picture 5" descr="图片1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 y="3962400"/>
            <a:ext cx="4419600" cy="2398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8790" name="Picture 6" descr="图片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00600" y="3962400"/>
            <a:ext cx="4038600" cy="236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nodeType="afterEffect">
                                  <p:stCondLst>
                                    <p:cond delay="0"/>
                                  </p:stCondLst>
                                  <p:childTnLst>
                                    <p:set>
                                      <p:cBhvr>
                                        <p:cTn id="6" dur="1" fill="hold">
                                          <p:stCondLst>
                                            <p:cond delay="0"/>
                                          </p:stCondLst>
                                        </p:cTn>
                                        <p:tgtEl>
                                          <p:spTgt spid="118787"/>
                                        </p:tgtEl>
                                        <p:attrNameLst>
                                          <p:attrName>style.visibility</p:attrName>
                                        </p:attrNameLst>
                                      </p:cBhvr>
                                      <p:to>
                                        <p:strVal val="visible"/>
                                      </p:to>
                                    </p:set>
                                    <p:animEffect transition="in" filter="dissolve">
                                      <p:cBhvr>
                                        <p:cTn id="7" dur="500"/>
                                        <p:tgtEl>
                                          <p:spTgt spid="118787"/>
                                        </p:tgtEl>
                                      </p:cBhvr>
                                    </p:animEffect>
                                  </p:childTnLst>
                                </p:cTn>
                              </p:par>
                            </p:childTnLst>
                          </p:cTn>
                        </p:par>
                        <p:par>
                          <p:cTn id="8" fill="hold" nodeType="afterGroup">
                            <p:stCondLst>
                              <p:cond delay="500"/>
                            </p:stCondLst>
                            <p:childTnLst>
                              <p:par>
                                <p:cTn id="9" presetID="9" presetClass="entr" presetSubtype="0" fill="hold" nodeType="afterEffect">
                                  <p:stCondLst>
                                    <p:cond delay="0"/>
                                  </p:stCondLst>
                                  <p:childTnLst>
                                    <p:set>
                                      <p:cBhvr>
                                        <p:cTn id="10" dur="1" fill="hold">
                                          <p:stCondLst>
                                            <p:cond delay="0"/>
                                          </p:stCondLst>
                                        </p:cTn>
                                        <p:tgtEl>
                                          <p:spTgt spid="118788"/>
                                        </p:tgtEl>
                                        <p:attrNameLst>
                                          <p:attrName>style.visibility</p:attrName>
                                        </p:attrNameLst>
                                      </p:cBhvr>
                                      <p:to>
                                        <p:strVal val="visible"/>
                                      </p:to>
                                    </p:set>
                                    <p:animEffect transition="in" filter="dissolve">
                                      <p:cBhvr>
                                        <p:cTn id="11" dur="500"/>
                                        <p:tgtEl>
                                          <p:spTgt spid="118788"/>
                                        </p:tgtEl>
                                      </p:cBhvr>
                                    </p:animEffect>
                                  </p:childTnLst>
                                </p:cTn>
                              </p:par>
                            </p:childTnLst>
                          </p:cTn>
                        </p:par>
                        <p:par>
                          <p:cTn id="12" fill="hold" nodeType="afterGroup">
                            <p:stCondLst>
                              <p:cond delay="1000"/>
                            </p:stCondLst>
                            <p:childTnLst>
                              <p:par>
                                <p:cTn id="13" presetID="9" presetClass="entr" presetSubtype="0" fill="hold" nodeType="afterEffect">
                                  <p:stCondLst>
                                    <p:cond delay="0"/>
                                  </p:stCondLst>
                                  <p:childTnLst>
                                    <p:set>
                                      <p:cBhvr>
                                        <p:cTn id="14" dur="1" fill="hold">
                                          <p:stCondLst>
                                            <p:cond delay="0"/>
                                          </p:stCondLst>
                                        </p:cTn>
                                        <p:tgtEl>
                                          <p:spTgt spid="118789"/>
                                        </p:tgtEl>
                                        <p:attrNameLst>
                                          <p:attrName>style.visibility</p:attrName>
                                        </p:attrNameLst>
                                      </p:cBhvr>
                                      <p:to>
                                        <p:strVal val="visible"/>
                                      </p:to>
                                    </p:set>
                                    <p:animEffect transition="in" filter="dissolve">
                                      <p:cBhvr>
                                        <p:cTn id="15" dur="500"/>
                                        <p:tgtEl>
                                          <p:spTgt spid="118789"/>
                                        </p:tgtEl>
                                      </p:cBhvr>
                                    </p:animEffect>
                                  </p:childTnLst>
                                </p:cTn>
                              </p:par>
                            </p:childTnLst>
                          </p:cTn>
                        </p:par>
                        <p:par>
                          <p:cTn id="16" fill="hold" nodeType="afterGroup">
                            <p:stCondLst>
                              <p:cond delay="1500"/>
                            </p:stCondLst>
                            <p:childTnLst>
                              <p:par>
                                <p:cTn id="17" presetID="9" presetClass="entr" presetSubtype="0" fill="hold" nodeType="afterEffect">
                                  <p:stCondLst>
                                    <p:cond delay="0"/>
                                  </p:stCondLst>
                                  <p:childTnLst>
                                    <p:set>
                                      <p:cBhvr>
                                        <p:cTn id="18" dur="1" fill="hold">
                                          <p:stCondLst>
                                            <p:cond delay="0"/>
                                          </p:stCondLst>
                                        </p:cTn>
                                        <p:tgtEl>
                                          <p:spTgt spid="118790"/>
                                        </p:tgtEl>
                                        <p:attrNameLst>
                                          <p:attrName>style.visibility</p:attrName>
                                        </p:attrNameLst>
                                      </p:cBhvr>
                                      <p:to>
                                        <p:strVal val="visible"/>
                                      </p:to>
                                    </p:set>
                                    <p:animEffect transition="in" filter="dissolve">
                                      <p:cBhvr>
                                        <p:cTn id="19" dur="500"/>
                                        <p:tgtEl>
                                          <p:spTgt spid="1187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78" name="Rectangle 2"/>
          <p:cNvSpPr>
            <a:spLocks noChangeArrowheads="1"/>
          </p:cNvSpPr>
          <p:nvPr/>
        </p:nvSpPr>
        <p:spPr bwMode="auto">
          <a:xfrm>
            <a:off x="0" y="2060575"/>
            <a:ext cx="7905750" cy="8096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algn="ctr"/>
            <a:r>
              <a:rPr lang="en-US" altLang="zh-CN" sz="1800" b="1">
                <a:solidFill>
                  <a:schemeClr val="bg1"/>
                </a:solidFill>
                <a:latin typeface="楷体_GB2312" pitchFamily="49" charset="-122"/>
                <a:ea typeface="楷体_GB2312" pitchFamily="49" charset="-122"/>
              </a:rPr>
              <a:t>Stream RT</a:t>
            </a:r>
            <a:r>
              <a:rPr lang="zh-CN" altLang="en-US" sz="1800" b="1">
                <a:solidFill>
                  <a:schemeClr val="bg1"/>
                </a:solidFill>
                <a:latin typeface="楷体_GB2312" pitchFamily="49" charset="-122"/>
                <a:ea typeface="楷体_GB2312" pitchFamily="49" charset="-122"/>
              </a:rPr>
              <a:t>多通道实时流媒体视频服务器项目部分用户案例</a:t>
            </a:r>
            <a:endParaRPr lang="zh-CN" altLang="en-US" sz="4000">
              <a:solidFill>
                <a:schemeClr val="tx2"/>
              </a:solidFill>
            </a:endParaRPr>
          </a:p>
        </p:txBody>
      </p:sp>
      <p:sp>
        <p:nvSpPr>
          <p:cNvPr id="357379" name="Rectangle 3"/>
          <p:cNvSpPr>
            <a:spLocks noGrp="1" noChangeArrowheads="1"/>
          </p:cNvSpPr>
          <p:nvPr>
            <p:ph type="title"/>
          </p:nvPr>
        </p:nvSpPr>
        <p:spPr>
          <a:xfrm>
            <a:off x="0" y="333375"/>
            <a:ext cx="7905750" cy="809625"/>
          </a:xfrm>
          <a:noFill/>
          <a:ln/>
        </p:spPr>
        <p:txBody>
          <a:bodyPr/>
          <a:lstStyle/>
          <a:p>
            <a:r>
              <a:rPr lang="zh-CN" altLang="en-US" sz="3200" b="1" dirty="0">
                <a:solidFill>
                  <a:schemeClr val="bg1"/>
                </a:solidFill>
                <a:latin typeface="楷体_GB2312" pitchFamily="49" charset="-122"/>
                <a:ea typeface="楷体_GB2312" pitchFamily="49" charset="-122"/>
              </a:rPr>
              <a:t>项目部分用户案例</a:t>
            </a:r>
            <a:endParaRPr lang="zh-CN" altLang="en-US" sz="3200" b="1" dirty="0">
              <a:solidFill>
                <a:schemeClr val="bg1"/>
              </a:solidFill>
              <a:latin typeface="楷体_GB2312" pitchFamily="49" charset="-122"/>
              <a:ea typeface="楷体_GB2312" pitchFamily="49" charset="-122"/>
            </a:endParaRPr>
          </a:p>
        </p:txBody>
      </p:sp>
      <p:pic>
        <p:nvPicPr>
          <p:cNvPr id="117763" name="Picture 3" descr="图片3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95288" y="1430338"/>
            <a:ext cx="4267200" cy="2335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7764" name="Picture 4" descr="08新款 (5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62488" y="1430338"/>
            <a:ext cx="4114800" cy="2328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7765" name="Picture 5" descr="08新款 (8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95288" y="3716338"/>
            <a:ext cx="4267200" cy="2598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7766" name="Picture 6" descr="图片10"/>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62488" y="3686175"/>
            <a:ext cx="4102100" cy="2620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nodeType="afterEffect">
                                  <p:stCondLst>
                                    <p:cond delay="0"/>
                                  </p:stCondLst>
                                  <p:childTnLst>
                                    <p:set>
                                      <p:cBhvr>
                                        <p:cTn id="6" dur="1" fill="hold">
                                          <p:stCondLst>
                                            <p:cond delay="0"/>
                                          </p:stCondLst>
                                        </p:cTn>
                                        <p:tgtEl>
                                          <p:spTgt spid="117763"/>
                                        </p:tgtEl>
                                        <p:attrNameLst>
                                          <p:attrName>style.visibility</p:attrName>
                                        </p:attrNameLst>
                                      </p:cBhvr>
                                      <p:to>
                                        <p:strVal val="visible"/>
                                      </p:to>
                                    </p:set>
                                    <p:animEffect transition="in" filter="dissolve">
                                      <p:cBhvr>
                                        <p:cTn id="7" dur="500"/>
                                        <p:tgtEl>
                                          <p:spTgt spid="117763"/>
                                        </p:tgtEl>
                                      </p:cBhvr>
                                    </p:animEffect>
                                  </p:childTnLst>
                                </p:cTn>
                              </p:par>
                            </p:childTnLst>
                          </p:cTn>
                        </p:par>
                        <p:par>
                          <p:cTn id="8" fill="hold" nodeType="afterGroup">
                            <p:stCondLst>
                              <p:cond delay="500"/>
                            </p:stCondLst>
                            <p:childTnLst>
                              <p:par>
                                <p:cTn id="9" presetID="9" presetClass="entr" presetSubtype="0" fill="hold" nodeType="afterEffect">
                                  <p:stCondLst>
                                    <p:cond delay="0"/>
                                  </p:stCondLst>
                                  <p:childTnLst>
                                    <p:set>
                                      <p:cBhvr>
                                        <p:cTn id="10" dur="1" fill="hold">
                                          <p:stCondLst>
                                            <p:cond delay="0"/>
                                          </p:stCondLst>
                                        </p:cTn>
                                        <p:tgtEl>
                                          <p:spTgt spid="117764"/>
                                        </p:tgtEl>
                                        <p:attrNameLst>
                                          <p:attrName>style.visibility</p:attrName>
                                        </p:attrNameLst>
                                      </p:cBhvr>
                                      <p:to>
                                        <p:strVal val="visible"/>
                                      </p:to>
                                    </p:set>
                                    <p:animEffect transition="in" filter="dissolve">
                                      <p:cBhvr>
                                        <p:cTn id="11" dur="500"/>
                                        <p:tgtEl>
                                          <p:spTgt spid="117764"/>
                                        </p:tgtEl>
                                      </p:cBhvr>
                                    </p:animEffect>
                                  </p:childTnLst>
                                </p:cTn>
                              </p:par>
                            </p:childTnLst>
                          </p:cTn>
                        </p:par>
                        <p:par>
                          <p:cTn id="12" fill="hold" nodeType="afterGroup">
                            <p:stCondLst>
                              <p:cond delay="1000"/>
                            </p:stCondLst>
                            <p:childTnLst>
                              <p:par>
                                <p:cTn id="13" presetID="9" presetClass="entr" presetSubtype="0" fill="hold" nodeType="afterEffect">
                                  <p:stCondLst>
                                    <p:cond delay="0"/>
                                  </p:stCondLst>
                                  <p:childTnLst>
                                    <p:set>
                                      <p:cBhvr>
                                        <p:cTn id="14" dur="1" fill="hold">
                                          <p:stCondLst>
                                            <p:cond delay="0"/>
                                          </p:stCondLst>
                                        </p:cTn>
                                        <p:tgtEl>
                                          <p:spTgt spid="117765"/>
                                        </p:tgtEl>
                                        <p:attrNameLst>
                                          <p:attrName>style.visibility</p:attrName>
                                        </p:attrNameLst>
                                      </p:cBhvr>
                                      <p:to>
                                        <p:strVal val="visible"/>
                                      </p:to>
                                    </p:set>
                                    <p:animEffect transition="in" filter="dissolve">
                                      <p:cBhvr>
                                        <p:cTn id="15" dur="500"/>
                                        <p:tgtEl>
                                          <p:spTgt spid="117765"/>
                                        </p:tgtEl>
                                      </p:cBhvr>
                                    </p:animEffect>
                                  </p:childTnLst>
                                </p:cTn>
                              </p:par>
                            </p:childTnLst>
                          </p:cTn>
                        </p:par>
                        <p:par>
                          <p:cTn id="16" fill="hold" nodeType="afterGroup">
                            <p:stCondLst>
                              <p:cond delay="1500"/>
                            </p:stCondLst>
                            <p:childTnLst>
                              <p:par>
                                <p:cTn id="17" presetID="9" presetClass="entr" presetSubtype="0" fill="hold" nodeType="afterEffect">
                                  <p:stCondLst>
                                    <p:cond delay="0"/>
                                  </p:stCondLst>
                                  <p:childTnLst>
                                    <p:set>
                                      <p:cBhvr>
                                        <p:cTn id="18" dur="1" fill="hold">
                                          <p:stCondLst>
                                            <p:cond delay="0"/>
                                          </p:stCondLst>
                                        </p:cTn>
                                        <p:tgtEl>
                                          <p:spTgt spid="117766"/>
                                        </p:tgtEl>
                                        <p:attrNameLst>
                                          <p:attrName>style.visibility</p:attrName>
                                        </p:attrNameLst>
                                      </p:cBhvr>
                                      <p:to>
                                        <p:strVal val="visible"/>
                                      </p:to>
                                    </p:set>
                                    <p:animEffect transition="in" filter="dissolve">
                                      <p:cBhvr>
                                        <p:cTn id="19" dur="500"/>
                                        <p:tgtEl>
                                          <p:spTgt spid="1177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8226" name="Rectangle 2"/>
          <p:cNvSpPr>
            <a:spLocks noGrp="1" noChangeArrowheads="1"/>
          </p:cNvSpPr>
          <p:nvPr>
            <p:ph type="title"/>
          </p:nvPr>
        </p:nvSpPr>
        <p:spPr>
          <a:xfrm>
            <a:off x="250825" y="333375"/>
            <a:ext cx="6911975" cy="666750"/>
          </a:xfrm>
        </p:spPr>
        <p:txBody>
          <a:bodyPr/>
          <a:lstStyle/>
          <a:p>
            <a:r>
              <a:rPr lang="en-US" altLang="zh-CN" sz="3200" b="1" dirty="0" smtClean="0">
                <a:solidFill>
                  <a:schemeClr val="bg1"/>
                </a:solidFill>
                <a:latin typeface="楷体_GB2312" pitchFamily="49" charset="-122"/>
                <a:ea typeface="楷体_GB2312" pitchFamily="49" charset="-122"/>
              </a:rPr>
              <a:t>1</a:t>
            </a:r>
            <a:r>
              <a:rPr lang="zh-CN" altLang="en-US" sz="3200" b="1" dirty="0" smtClean="0">
                <a:solidFill>
                  <a:schemeClr val="bg1"/>
                </a:solidFill>
                <a:latin typeface="楷体_GB2312" pitchFamily="49" charset="-122"/>
                <a:ea typeface="楷体_GB2312" pitchFamily="49" charset="-122"/>
              </a:rPr>
              <a:t>、项目</a:t>
            </a:r>
            <a:r>
              <a:rPr lang="zh-CN" altLang="en-US" sz="3200" b="1" dirty="0">
                <a:solidFill>
                  <a:schemeClr val="bg1"/>
                </a:solidFill>
                <a:latin typeface="楷体_GB2312" pitchFamily="49" charset="-122"/>
                <a:ea typeface="楷体_GB2312" pitchFamily="49" charset="-122"/>
              </a:rPr>
              <a:t>执行单位</a:t>
            </a:r>
            <a:r>
              <a:rPr lang="zh-CN" altLang="en-US" sz="3200" b="1" dirty="0" smtClean="0">
                <a:solidFill>
                  <a:schemeClr val="bg1"/>
                </a:solidFill>
                <a:latin typeface="楷体_GB2312" pitchFamily="49" charset="-122"/>
                <a:ea typeface="楷体_GB2312" pitchFamily="49" charset="-122"/>
              </a:rPr>
              <a:t>概况</a:t>
            </a:r>
            <a:endParaRPr lang="zh-CN" altLang="en-US" sz="5400" dirty="0"/>
          </a:p>
        </p:txBody>
      </p:sp>
      <p:sp>
        <p:nvSpPr>
          <p:cNvPr id="308228" name="Rectangle 4"/>
          <p:cNvSpPr>
            <a:spLocks noChangeArrowheads="1"/>
          </p:cNvSpPr>
          <p:nvPr/>
        </p:nvSpPr>
        <p:spPr bwMode="auto">
          <a:xfrm>
            <a:off x="684213" y="1484313"/>
            <a:ext cx="7056139" cy="4690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buClr>
                <a:schemeClr val="hlink"/>
              </a:buClr>
              <a:buFont typeface="Wingdings" pitchFamily="2" charset="2"/>
              <a:buChar char="Ø"/>
            </a:pPr>
            <a:r>
              <a:rPr lang="zh-CN" altLang="en-US" sz="2400" b="1" dirty="0" smtClean="0">
                <a:solidFill>
                  <a:srgbClr val="FF9900"/>
                </a:solidFill>
              </a:rPr>
              <a:t>企业</a:t>
            </a:r>
            <a:r>
              <a:rPr lang="zh-CN" altLang="en-US" sz="2400" b="1" dirty="0">
                <a:solidFill>
                  <a:srgbClr val="FF9900"/>
                </a:solidFill>
              </a:rPr>
              <a:t>简介</a:t>
            </a:r>
          </a:p>
          <a:p>
            <a:pPr marL="800100" lvl="1" indent="-342900">
              <a:lnSpc>
                <a:spcPct val="130000"/>
              </a:lnSpc>
              <a:buFont typeface="Arial" pitchFamily="34" charset="0"/>
              <a:buChar char="•"/>
            </a:pPr>
            <a:r>
              <a:rPr lang="zh-CN" altLang="en-US" sz="2000" b="1" dirty="0" smtClean="0">
                <a:effectLst>
                  <a:outerShdw blurRad="38100" dist="38100" dir="2700000" algn="tl">
                    <a:srgbClr val="C0C0C0"/>
                  </a:outerShdw>
                </a:effectLst>
                <a:latin typeface="楷体_GB2312" pitchFamily="49" charset="-122"/>
                <a:ea typeface="楷体_GB2312"/>
              </a:rPr>
              <a:t>成立于</a:t>
            </a:r>
            <a:r>
              <a:rPr lang="en-US" altLang="zh-CN" sz="2000" b="1" dirty="0">
                <a:effectLst>
                  <a:outerShdw blurRad="38100" dist="38100" dir="2700000" algn="tl">
                    <a:srgbClr val="C0C0C0"/>
                  </a:outerShdw>
                </a:effectLst>
                <a:latin typeface="楷体_GB2312" pitchFamily="49" charset="-122"/>
                <a:ea typeface="楷体_GB2312"/>
              </a:rPr>
              <a:t>2000</a:t>
            </a:r>
            <a:r>
              <a:rPr lang="zh-CN" altLang="en-US" sz="2000" b="1" dirty="0">
                <a:effectLst>
                  <a:outerShdw blurRad="38100" dist="38100" dir="2700000" algn="tl">
                    <a:srgbClr val="C0C0C0"/>
                  </a:outerShdw>
                </a:effectLst>
                <a:latin typeface="楷体_GB2312" pitchFamily="49" charset="-122"/>
                <a:ea typeface="楷体_GB2312"/>
              </a:rPr>
              <a:t>年，</a:t>
            </a:r>
            <a:r>
              <a:rPr lang="zh-CN" altLang="en-US" sz="2000" b="1" dirty="0">
                <a:latin typeface="楷体_GB2312" pitchFamily="49" charset="-122"/>
                <a:ea typeface="楷体_GB2312"/>
              </a:rPr>
              <a:t>注册资本</a:t>
            </a:r>
            <a:r>
              <a:rPr lang="en-US" altLang="zh-CN" sz="2000" b="1" dirty="0">
                <a:latin typeface="楷体_GB2312" pitchFamily="49" charset="-122"/>
                <a:ea typeface="楷体_GB2312"/>
              </a:rPr>
              <a:t>800</a:t>
            </a:r>
            <a:r>
              <a:rPr lang="zh-CN" altLang="en-US" sz="2000" b="1" dirty="0">
                <a:latin typeface="楷体_GB2312" pitchFamily="49" charset="-122"/>
                <a:ea typeface="楷体_GB2312"/>
              </a:rPr>
              <a:t>万</a:t>
            </a:r>
            <a:r>
              <a:rPr lang="zh-CN" altLang="en-US" sz="2000" b="1" dirty="0" smtClean="0">
                <a:latin typeface="楷体_GB2312" pitchFamily="49" charset="-122"/>
                <a:ea typeface="楷体_GB2312"/>
              </a:rPr>
              <a:t>元</a:t>
            </a:r>
            <a:endParaRPr lang="zh-CN" altLang="en-US" sz="2000" b="1" dirty="0">
              <a:latin typeface="楷体_GB2312" pitchFamily="49" charset="-122"/>
              <a:ea typeface="楷体_GB2312"/>
            </a:endParaRPr>
          </a:p>
          <a:p>
            <a:pPr marL="800100" lvl="1" indent="-342900">
              <a:lnSpc>
                <a:spcPct val="130000"/>
              </a:lnSpc>
              <a:buFont typeface="Arial" pitchFamily="34" charset="0"/>
              <a:buChar char="•"/>
            </a:pPr>
            <a:r>
              <a:rPr lang="zh-CN" altLang="en-US" sz="2000" b="1" dirty="0" smtClean="0">
                <a:effectLst>
                  <a:outerShdw blurRad="38100" dist="38100" dir="2700000" algn="tl">
                    <a:srgbClr val="C0C0C0"/>
                  </a:outerShdw>
                </a:effectLst>
                <a:latin typeface="楷体_GB2312" pitchFamily="49" charset="-122"/>
                <a:ea typeface="楷体_GB2312"/>
              </a:rPr>
              <a:t>专业</a:t>
            </a:r>
            <a:r>
              <a:rPr lang="zh-CN" altLang="en-US" sz="2000" b="1" dirty="0">
                <a:effectLst>
                  <a:outerShdw blurRad="38100" dist="38100" dir="2700000" algn="tl">
                    <a:srgbClr val="C0C0C0"/>
                  </a:outerShdw>
                </a:effectLst>
                <a:latin typeface="楷体_GB2312" pitchFamily="49" charset="-122"/>
                <a:ea typeface="楷体_GB2312"/>
              </a:rPr>
              <a:t>电视多媒体设备和</a:t>
            </a:r>
            <a:r>
              <a:rPr lang="zh-CN" altLang="en-US" sz="2000" b="1" dirty="0" smtClean="0">
                <a:effectLst>
                  <a:outerShdw blurRad="38100" dist="38100" dir="2700000" algn="tl">
                    <a:srgbClr val="C0C0C0"/>
                  </a:outerShdw>
                </a:effectLst>
                <a:latin typeface="楷体_GB2312" pitchFamily="49" charset="-122"/>
                <a:ea typeface="楷体_GB2312"/>
              </a:rPr>
              <a:t>系统的</a:t>
            </a:r>
            <a:r>
              <a:rPr lang="zh-CN" altLang="en-US" sz="2000" b="1" dirty="0">
                <a:effectLst>
                  <a:outerShdw blurRad="38100" dist="38100" dir="2700000" algn="tl">
                    <a:srgbClr val="C0C0C0"/>
                  </a:outerShdw>
                </a:effectLst>
                <a:latin typeface="楷体_GB2312" pitchFamily="49" charset="-122"/>
                <a:ea typeface="楷体_GB2312"/>
              </a:rPr>
              <a:t>开发、生产、销售与</a:t>
            </a:r>
            <a:r>
              <a:rPr lang="zh-CN" altLang="en-US" sz="2000" b="1" dirty="0" smtClean="0">
                <a:effectLst>
                  <a:outerShdw blurRad="38100" dist="38100" dir="2700000" algn="tl">
                    <a:srgbClr val="C0C0C0"/>
                  </a:outerShdw>
                </a:effectLst>
                <a:latin typeface="楷体_GB2312" pitchFamily="49" charset="-122"/>
                <a:ea typeface="楷体_GB2312"/>
              </a:rPr>
              <a:t>服务</a:t>
            </a:r>
            <a:endParaRPr lang="en-US" altLang="zh-CN" sz="2000" b="1" dirty="0" smtClean="0">
              <a:effectLst>
                <a:outerShdw blurRad="38100" dist="38100" dir="2700000" algn="tl">
                  <a:srgbClr val="C0C0C0"/>
                </a:outerShdw>
              </a:effectLst>
              <a:latin typeface="楷体_GB2312" pitchFamily="49" charset="-122"/>
              <a:ea typeface="楷体_GB2312"/>
            </a:endParaRPr>
          </a:p>
          <a:p>
            <a:pPr marL="800100" lvl="1" indent="-342900">
              <a:lnSpc>
                <a:spcPct val="130000"/>
              </a:lnSpc>
              <a:buFont typeface="Arial" pitchFamily="34" charset="0"/>
              <a:buChar char="•"/>
            </a:pPr>
            <a:r>
              <a:rPr lang="zh-CN" altLang="en-US" sz="2000" b="1" dirty="0" smtClean="0">
                <a:effectLst>
                  <a:outerShdw blurRad="38100" dist="38100" dir="2700000" algn="tl">
                    <a:srgbClr val="C0C0C0"/>
                  </a:outerShdw>
                </a:effectLst>
                <a:latin typeface="楷体_GB2312" pitchFamily="49" charset="-122"/>
                <a:ea typeface="楷体_GB2312"/>
              </a:rPr>
              <a:t>国内</a:t>
            </a:r>
            <a:r>
              <a:rPr lang="zh-CN" altLang="en-US" sz="2000" b="1" dirty="0">
                <a:effectLst>
                  <a:outerShdw blurRad="38100" dist="38100" dir="2700000" algn="tl">
                    <a:srgbClr val="C0C0C0"/>
                  </a:outerShdw>
                </a:effectLst>
                <a:latin typeface="楷体_GB2312" pitchFamily="49" charset="-122"/>
                <a:ea typeface="楷体_GB2312"/>
              </a:rPr>
              <a:t>广播电视设备行业中具有一</a:t>
            </a:r>
            <a:r>
              <a:rPr lang="zh-CN" altLang="en-US" sz="2000" b="1" dirty="0" smtClean="0">
                <a:effectLst>
                  <a:outerShdw blurRad="38100" dist="38100" dir="2700000" algn="tl">
                    <a:srgbClr val="C0C0C0"/>
                  </a:outerShdw>
                </a:effectLst>
                <a:latin typeface="楷体_GB2312" pitchFamily="49" charset="-122"/>
                <a:ea typeface="楷体_GB2312"/>
              </a:rPr>
              <a:t>影响力</a:t>
            </a:r>
            <a:r>
              <a:rPr lang="zh-CN" altLang="en-US" sz="2000" b="1" dirty="0">
                <a:effectLst>
                  <a:outerShdw blurRad="38100" dist="38100" dir="2700000" algn="tl">
                    <a:srgbClr val="C0C0C0"/>
                  </a:outerShdw>
                </a:effectLst>
                <a:latin typeface="楷体_GB2312" pitchFamily="49" charset="-122"/>
                <a:ea typeface="楷体_GB2312"/>
              </a:rPr>
              <a:t>的、提供系统技术解决方案和</a:t>
            </a:r>
            <a:r>
              <a:rPr lang="zh-CN" altLang="en-US" sz="2000" b="1" dirty="0" smtClean="0">
                <a:effectLst>
                  <a:outerShdw blurRad="38100" dist="38100" dir="2700000" algn="tl">
                    <a:srgbClr val="C0C0C0"/>
                  </a:outerShdw>
                </a:effectLst>
                <a:latin typeface="楷体_GB2312" pitchFamily="49" charset="-122"/>
                <a:ea typeface="楷体_GB2312"/>
              </a:rPr>
              <a:t>实施</a:t>
            </a:r>
            <a:r>
              <a:rPr lang="zh-CN" altLang="en-US" sz="2000" b="1" dirty="0">
                <a:effectLst>
                  <a:outerShdw blurRad="38100" dist="38100" dir="2700000" algn="tl">
                    <a:srgbClr val="C0C0C0"/>
                  </a:outerShdw>
                </a:effectLst>
                <a:latin typeface="楷体_GB2312" pitchFamily="49" charset="-122"/>
                <a:ea typeface="楷体_GB2312"/>
              </a:rPr>
              <a:t>系统集成的专业化</a:t>
            </a:r>
            <a:r>
              <a:rPr lang="zh-CN" altLang="en-US" sz="2000" b="1" dirty="0" smtClean="0">
                <a:effectLst>
                  <a:outerShdw blurRad="38100" dist="38100" dir="2700000" algn="tl">
                    <a:srgbClr val="C0C0C0"/>
                  </a:outerShdw>
                </a:effectLst>
                <a:latin typeface="楷体_GB2312" pitchFamily="49" charset="-122"/>
                <a:ea typeface="楷体_GB2312"/>
              </a:rPr>
              <a:t>企业</a:t>
            </a:r>
            <a:r>
              <a:rPr lang="zh-CN" altLang="en-US" sz="2000" b="1" dirty="0" smtClean="0">
                <a:latin typeface="楷体_GB2312" pitchFamily="49" charset="-122"/>
                <a:ea typeface="楷体_GB2312"/>
              </a:rPr>
              <a:t>       </a:t>
            </a:r>
            <a:endParaRPr lang="zh-CN" altLang="en-US" sz="2000" b="1" dirty="0">
              <a:latin typeface="楷体_GB2312" pitchFamily="49" charset="-122"/>
              <a:ea typeface="楷体_GB2312"/>
            </a:endParaRPr>
          </a:p>
          <a:p>
            <a:pPr marL="800100" lvl="1" indent="-342900">
              <a:lnSpc>
                <a:spcPct val="130000"/>
              </a:lnSpc>
              <a:buFont typeface="Arial" pitchFamily="34" charset="0"/>
              <a:buChar char="•"/>
            </a:pPr>
            <a:r>
              <a:rPr lang="zh-CN" altLang="en-US" sz="2000" b="1" dirty="0" smtClean="0">
                <a:latin typeface="楷体_GB2312" pitchFamily="49" charset="-122"/>
                <a:ea typeface="楷体_GB2312"/>
              </a:rPr>
              <a:t>高新技术企业</a:t>
            </a:r>
            <a:endParaRPr lang="en-US" altLang="zh-CN" sz="2000" b="1" dirty="0" smtClean="0">
              <a:latin typeface="楷体_GB2312" pitchFamily="49" charset="-122"/>
              <a:ea typeface="楷体_GB2312"/>
            </a:endParaRPr>
          </a:p>
          <a:p>
            <a:pPr marL="800100" lvl="1" indent="-342900">
              <a:lnSpc>
                <a:spcPct val="130000"/>
              </a:lnSpc>
              <a:buFont typeface="Arial" pitchFamily="34" charset="0"/>
              <a:buChar char="•"/>
            </a:pPr>
            <a:r>
              <a:rPr lang="zh-CN" altLang="en-US" sz="2000" b="1" dirty="0" smtClean="0">
                <a:latin typeface="楷体_GB2312" pitchFamily="49" charset="-122"/>
                <a:ea typeface="楷体_GB2312"/>
              </a:rPr>
              <a:t>软件企业</a:t>
            </a:r>
            <a:endParaRPr lang="en-US" altLang="zh-CN" sz="2000" b="1" dirty="0" smtClean="0">
              <a:latin typeface="楷体_GB2312" pitchFamily="49" charset="-122"/>
              <a:ea typeface="楷体_GB2312"/>
            </a:endParaRPr>
          </a:p>
          <a:p>
            <a:pPr marL="800100" lvl="1" indent="-342900">
              <a:lnSpc>
                <a:spcPct val="130000"/>
              </a:lnSpc>
              <a:buFont typeface="Arial" pitchFamily="34" charset="0"/>
              <a:buChar char="•"/>
            </a:pPr>
            <a:r>
              <a:rPr lang="zh-CN" altLang="en-US" sz="2000" b="1" dirty="0" smtClean="0">
                <a:latin typeface="楷体_GB2312" pitchFamily="49" charset="-122"/>
                <a:ea typeface="楷体_GB2312"/>
              </a:rPr>
              <a:t>国家</a:t>
            </a:r>
            <a:r>
              <a:rPr lang="en-US" altLang="zh-CN" sz="2000" b="1" dirty="0" err="1">
                <a:latin typeface="楷体_GB2312" pitchFamily="49" charset="-122"/>
                <a:ea typeface="楷体_GB2312"/>
              </a:rPr>
              <a:t>ISO9001:2000</a:t>
            </a:r>
            <a:r>
              <a:rPr lang="zh-CN" altLang="en-US" sz="2000" b="1" dirty="0" smtClean="0">
                <a:latin typeface="楷体_GB2312" pitchFamily="49" charset="-122"/>
                <a:ea typeface="楷体_GB2312"/>
              </a:rPr>
              <a:t>质量管理</a:t>
            </a:r>
            <a:r>
              <a:rPr lang="zh-CN" altLang="en-US" sz="2000" b="1" dirty="0">
                <a:latin typeface="楷体_GB2312" pitchFamily="49" charset="-122"/>
                <a:ea typeface="楷体_GB2312"/>
              </a:rPr>
              <a:t>体系</a:t>
            </a:r>
            <a:r>
              <a:rPr lang="zh-CN" altLang="en-US" sz="2000" b="1" dirty="0" smtClean="0">
                <a:latin typeface="楷体_GB2312" pitchFamily="49" charset="-122"/>
                <a:ea typeface="楷体_GB2312"/>
              </a:rPr>
              <a:t>认证</a:t>
            </a:r>
            <a:endParaRPr lang="en-US" altLang="zh-CN" sz="2000" b="1" dirty="0" smtClean="0">
              <a:latin typeface="楷体_GB2312" pitchFamily="49" charset="-122"/>
              <a:ea typeface="楷体_GB2312"/>
            </a:endParaRPr>
          </a:p>
          <a:p>
            <a:pPr marL="800100" lvl="1" indent="-342900">
              <a:lnSpc>
                <a:spcPct val="130000"/>
              </a:lnSpc>
              <a:buFont typeface="Arial" pitchFamily="34" charset="0"/>
              <a:buChar char="•"/>
            </a:pPr>
            <a:r>
              <a:rPr lang="zh-CN" altLang="en-US" sz="2000" b="1" dirty="0" smtClean="0">
                <a:latin typeface="楷体_GB2312" pitchFamily="49" charset="-122"/>
                <a:ea typeface="楷体_GB2312"/>
              </a:rPr>
              <a:t>武侯区</a:t>
            </a:r>
            <a:r>
              <a:rPr lang="zh-CN" altLang="en-US" sz="2000" b="1" dirty="0">
                <a:latin typeface="楷体_GB2312" pitchFamily="49" charset="-122"/>
                <a:ea typeface="楷体_GB2312"/>
              </a:rPr>
              <a:t>优秀企业</a:t>
            </a:r>
            <a:r>
              <a:rPr lang="zh-CN" altLang="en-US" sz="2000" b="1" dirty="0" smtClean="0">
                <a:latin typeface="楷体_GB2312" pitchFamily="49" charset="-122"/>
                <a:ea typeface="楷体_GB2312"/>
              </a:rPr>
              <a:t>和纳税大户</a:t>
            </a:r>
            <a:endParaRPr lang="zh-CN" altLang="en-US" sz="2000" b="1" dirty="0">
              <a:latin typeface="楷体_GB2312" pitchFamily="49" charset="-122"/>
              <a:ea typeface="楷体_GB2312"/>
            </a:endParaRPr>
          </a:p>
          <a:p>
            <a:pPr>
              <a:lnSpc>
                <a:spcPct val="120000"/>
              </a:lnSpc>
              <a:buClr>
                <a:schemeClr val="hlink"/>
              </a:buClr>
              <a:buFont typeface="Wingdings" pitchFamily="2" charset="2"/>
              <a:buNone/>
            </a:pPr>
            <a:endParaRPr lang="zh-CN" altLang="en-US" dirty="0">
              <a:latin typeface="楷体_GB2312" pitchFamily="49" charset="-122"/>
              <a:ea typeface="楷体_GB2312" pitchFamily="49" charset="-122"/>
            </a:endParaRPr>
          </a:p>
          <a:p>
            <a:pPr lvl="1"/>
            <a:r>
              <a:rPr lang="zh-CN" altLang="en-US" sz="2400" dirty="0"/>
              <a:t> </a:t>
            </a: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028" name="WordArt 12"/>
          <p:cNvSpPr>
            <a:spLocks noChangeArrowheads="1" noChangeShapeType="1" noTextEdit="1"/>
          </p:cNvSpPr>
          <p:nvPr/>
        </p:nvSpPr>
        <p:spPr bwMode="auto">
          <a:xfrm>
            <a:off x="2658137" y="2708920"/>
            <a:ext cx="3457575" cy="792163"/>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zh-CN" altLang="en-US" sz="3600" kern="10" dirty="0">
                <a:gradFill rotWithShape="0">
                  <a:gsLst>
                    <a:gs pos="0">
                      <a:srgbClr val="FFFF00"/>
                    </a:gs>
                    <a:gs pos="100000">
                      <a:srgbClr val="FF9933"/>
                    </a:gs>
                  </a:gsLst>
                  <a:path path="rect">
                    <a:fillToRect l="50000" t="50000" r="50000" b="50000"/>
                  </a:path>
                </a:gradFill>
                <a:effectLst>
                  <a:outerShdw dist="35921" dir="2700000" algn="ctr" rotWithShape="0">
                    <a:srgbClr val="C0C0C0">
                      <a:alpha val="80000"/>
                    </a:srgbClr>
                  </a:outerShdw>
                </a:effectLst>
                <a:latin typeface="方正舒体"/>
                <a:ea typeface="方正舒体"/>
              </a:rPr>
              <a:t>谢谢大家！</a:t>
            </a:r>
          </a:p>
        </p:txBody>
      </p:sp>
      <p:sp>
        <p:nvSpPr>
          <p:cNvPr id="214034" name="Rectangle 18"/>
          <p:cNvSpPr>
            <a:spLocks noChangeArrowheads="1"/>
          </p:cNvSpPr>
          <p:nvPr/>
        </p:nvSpPr>
        <p:spPr bwMode="auto">
          <a:xfrm>
            <a:off x="755650" y="1557338"/>
            <a:ext cx="7632700"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3600" b="1" dirty="0">
                <a:latin typeface="黑体" pitchFamily="2" charset="-122"/>
                <a:ea typeface="黑体" pitchFamily="2" charset="-122"/>
              </a:rPr>
              <a:t> </a:t>
            </a:r>
            <a:endParaRPr lang="zh-CN" altLang="en-US" sz="2000" b="1" dirty="0">
              <a:latin typeface="楷体_GB2312" pitchFamily="49" charset="-122"/>
              <a:ea typeface="楷体_GB2312" pitchFamily="49" charset="-122"/>
            </a:endParaRPr>
          </a:p>
        </p:txBody>
      </p:sp>
      <p:sp>
        <p:nvSpPr>
          <p:cNvPr id="5" name="WordArt 12"/>
          <p:cNvSpPr>
            <a:spLocks noChangeArrowheads="1" noChangeShapeType="1" noTextEdit="1"/>
          </p:cNvSpPr>
          <p:nvPr/>
        </p:nvSpPr>
        <p:spPr bwMode="auto">
          <a:xfrm>
            <a:off x="2123728" y="4293096"/>
            <a:ext cx="4536504" cy="792163"/>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zh-CN" altLang="en-US" sz="3600" b="1" kern="1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方正舒体"/>
                <a:ea typeface="方正舒体"/>
              </a:rPr>
              <a:t>请批评指正！</a:t>
            </a:r>
            <a:endParaRPr lang="zh-CN" altLang="en-US" sz="3600" b="1" kern="1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方正舒体"/>
              <a:ea typeface="方正舒体"/>
            </a:endParaRPr>
          </a:p>
        </p:txBody>
      </p:sp>
      <p:sp>
        <p:nvSpPr>
          <p:cNvPr id="2" name="标题 1"/>
          <p:cNvSpPr>
            <a:spLocks noGrp="1"/>
          </p:cNvSpPr>
          <p:nvPr>
            <p:ph type="title"/>
          </p:nvPr>
        </p:nvSpPr>
        <p:spPr/>
        <p:txBody>
          <a:bodyPr/>
          <a:lstStyle/>
          <a:p>
            <a:endParaRPr lang="zh-CN" altLang="en-US"/>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Rectangle 2"/>
          <p:cNvSpPr>
            <a:spLocks noGrp="1" noChangeArrowheads="1"/>
          </p:cNvSpPr>
          <p:nvPr>
            <p:ph type="title"/>
          </p:nvPr>
        </p:nvSpPr>
        <p:spPr>
          <a:xfrm>
            <a:off x="-323850" y="260648"/>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1</a:t>
            </a:r>
            <a:r>
              <a:rPr lang="zh-CN" altLang="en-US" sz="3200" b="1" dirty="0" smtClean="0">
                <a:solidFill>
                  <a:schemeClr val="bg1"/>
                </a:solidFill>
                <a:latin typeface="楷体_GB2312" pitchFamily="49" charset="-122"/>
                <a:ea typeface="楷体_GB2312" pitchFamily="49" charset="-122"/>
              </a:rPr>
              <a:t>、项目</a:t>
            </a:r>
            <a:r>
              <a:rPr lang="zh-CN" altLang="en-US" sz="3200" b="1" dirty="0">
                <a:solidFill>
                  <a:schemeClr val="bg1"/>
                </a:solidFill>
                <a:latin typeface="楷体_GB2312" pitchFamily="49" charset="-122"/>
                <a:ea typeface="楷体_GB2312" pitchFamily="49" charset="-122"/>
              </a:rPr>
              <a:t>执行单位概况</a:t>
            </a:r>
            <a:endParaRPr lang="zh-CN" altLang="en-US" sz="3200" dirty="0"/>
          </a:p>
        </p:txBody>
      </p:sp>
      <p:sp>
        <p:nvSpPr>
          <p:cNvPr id="352259" name="Text Box 3"/>
          <p:cNvSpPr txBox="1">
            <a:spLocks noChangeArrowheads="1"/>
          </p:cNvSpPr>
          <p:nvPr/>
        </p:nvSpPr>
        <p:spPr bwMode="auto">
          <a:xfrm>
            <a:off x="685800" y="1447800"/>
            <a:ext cx="4876800" cy="51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charset="0"/>
                <a:ea typeface="宋体" pitchFamily="2" charset="-122"/>
              </a:defRPr>
            </a:lvl1pPr>
            <a:lvl2pPr marL="742950" indent="-285750">
              <a:defRPr>
                <a:solidFill>
                  <a:schemeClr val="tx1"/>
                </a:solidFill>
                <a:latin typeface="Arial" charset="0"/>
                <a:ea typeface="宋体" pitchFamily="2" charset="-122"/>
              </a:defRPr>
            </a:lvl2pPr>
            <a:lvl3pPr marL="1143000" indent="-228600">
              <a:defRPr>
                <a:solidFill>
                  <a:schemeClr val="tx1"/>
                </a:solidFill>
                <a:latin typeface="Arial" charset="0"/>
                <a:ea typeface="宋体" pitchFamily="2" charset="-122"/>
              </a:defRPr>
            </a:lvl3pPr>
            <a:lvl4pPr marL="1600200" indent="-228600">
              <a:defRPr>
                <a:solidFill>
                  <a:schemeClr val="tx1"/>
                </a:solidFill>
                <a:latin typeface="Arial" charset="0"/>
                <a:ea typeface="宋体" pitchFamily="2" charset="-122"/>
              </a:defRPr>
            </a:lvl4pPr>
            <a:lvl5pPr marL="2057400" indent="-228600">
              <a:defRPr>
                <a:solidFill>
                  <a:schemeClr val="tx1"/>
                </a:solidFill>
                <a:latin typeface="Arial" charset="0"/>
                <a:ea typeface="宋体" pitchFamily="2" charset="-122"/>
              </a:defRPr>
            </a:lvl5pPr>
            <a:lvl6pPr marL="2514600" indent="-228600" fontAlgn="base">
              <a:spcBef>
                <a:spcPct val="0"/>
              </a:spcBef>
              <a:spcAft>
                <a:spcPct val="0"/>
              </a:spcAft>
              <a:defRPr>
                <a:solidFill>
                  <a:schemeClr val="tx1"/>
                </a:solidFill>
                <a:latin typeface="Arial" charset="0"/>
                <a:ea typeface="宋体" pitchFamily="2" charset="-122"/>
              </a:defRPr>
            </a:lvl6pPr>
            <a:lvl7pPr marL="2971800" indent="-228600" fontAlgn="base">
              <a:spcBef>
                <a:spcPct val="0"/>
              </a:spcBef>
              <a:spcAft>
                <a:spcPct val="0"/>
              </a:spcAft>
              <a:defRPr>
                <a:solidFill>
                  <a:schemeClr val="tx1"/>
                </a:solidFill>
                <a:latin typeface="Arial" charset="0"/>
                <a:ea typeface="宋体" pitchFamily="2" charset="-122"/>
              </a:defRPr>
            </a:lvl7pPr>
            <a:lvl8pPr marL="3429000" indent="-228600" fontAlgn="base">
              <a:spcBef>
                <a:spcPct val="0"/>
              </a:spcBef>
              <a:spcAft>
                <a:spcPct val="0"/>
              </a:spcAft>
              <a:defRPr>
                <a:solidFill>
                  <a:schemeClr val="tx1"/>
                </a:solidFill>
                <a:latin typeface="Arial" charset="0"/>
                <a:ea typeface="宋体" pitchFamily="2" charset="-122"/>
              </a:defRPr>
            </a:lvl8pPr>
            <a:lvl9pPr marL="3886200" indent="-228600" fontAlgn="base">
              <a:spcBef>
                <a:spcPct val="0"/>
              </a:spcBef>
              <a:spcAft>
                <a:spcPct val="0"/>
              </a:spcAft>
              <a:defRPr>
                <a:solidFill>
                  <a:schemeClr val="tx1"/>
                </a:solidFill>
                <a:latin typeface="Arial" charset="0"/>
                <a:ea typeface="宋体" pitchFamily="2" charset="-122"/>
              </a:defRPr>
            </a:lvl9pPr>
          </a:lstStyle>
          <a:p>
            <a:pPr>
              <a:spcBef>
                <a:spcPct val="50000"/>
              </a:spcBef>
            </a:pPr>
            <a:r>
              <a:rPr lang="zh-CN" altLang="en-US" sz="2800">
                <a:solidFill>
                  <a:srgbClr val="000000"/>
                </a:solidFill>
                <a:ea typeface="黑体" pitchFamily="2" charset="-122"/>
              </a:rPr>
              <a:t>公司在全国设有多个办事处：</a:t>
            </a:r>
          </a:p>
        </p:txBody>
      </p:sp>
      <p:pic>
        <p:nvPicPr>
          <p:cNvPr id="352260" name="图片 5" descr="未标题-1.png"/>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04800" y="1447800"/>
            <a:ext cx="4572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2261" name="Picture 17" descr="222222副本"/>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0800" y="1398588"/>
            <a:ext cx="6096000" cy="5038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52263" name="Rectangle 45"/>
          <p:cNvSpPr>
            <a:spLocks noChangeArrowheads="1"/>
          </p:cNvSpPr>
          <p:nvPr/>
        </p:nvSpPr>
        <p:spPr bwMode="auto">
          <a:xfrm>
            <a:off x="685800" y="5957888"/>
            <a:ext cx="25336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zh-CN" altLang="en-US" sz="1800">
                <a:solidFill>
                  <a:srgbClr val="000000"/>
                </a:solidFill>
                <a:ea typeface="黑体" pitchFamily="2" charset="-122"/>
              </a:rPr>
              <a:t>已成立商务中心</a:t>
            </a:r>
            <a:r>
              <a:rPr lang="en-US" altLang="zh-CN" sz="1800">
                <a:solidFill>
                  <a:srgbClr val="000000"/>
                </a:solidFill>
                <a:ea typeface="黑体" pitchFamily="2" charset="-122"/>
              </a:rPr>
              <a:t>/</a:t>
            </a:r>
            <a:r>
              <a:rPr lang="zh-CN" altLang="en-US" sz="1800">
                <a:solidFill>
                  <a:srgbClr val="000000"/>
                </a:solidFill>
                <a:ea typeface="黑体" pitchFamily="2" charset="-122"/>
              </a:rPr>
              <a:t>办事处</a:t>
            </a:r>
          </a:p>
        </p:txBody>
      </p:sp>
      <p:sp>
        <p:nvSpPr>
          <p:cNvPr id="352264" name="WordArt 9"/>
          <p:cNvSpPr>
            <a:spLocks noChangeArrowheads="1" noChangeShapeType="1" noTextEdit="1"/>
          </p:cNvSpPr>
          <p:nvPr/>
        </p:nvSpPr>
        <p:spPr bwMode="auto">
          <a:xfrm>
            <a:off x="609600" y="6096000"/>
            <a:ext cx="76200" cy="76200"/>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wrap="none" fromWordArt="1">
            <a:prstTxWarp prst="textPlain">
              <a:avLst>
                <a:gd name="adj" fmla="val 50000"/>
              </a:avLst>
            </a:prstTxWarp>
          </a:bodyPr>
          <a:lstStyle/>
          <a:p>
            <a:pPr algn="ctr"/>
            <a:r>
              <a:rPr lang="en-US" altLang="zh-CN" sz="3600" kern="10">
                <a:solidFill>
                  <a:srgbClr val="FF3300"/>
                </a:solidFill>
                <a:latin typeface="宋体"/>
                <a:ea typeface="宋体"/>
              </a:rPr>
              <a:t>.</a:t>
            </a:r>
            <a:endParaRPr lang="zh-CN" altLang="en-US" sz="3600" kern="10">
              <a:solidFill>
                <a:srgbClr val="FF3300"/>
              </a:solidFill>
              <a:latin typeface="宋体"/>
              <a:ea typeface="宋体"/>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2</a:t>
            </a:r>
            <a:r>
              <a:rPr lang="zh-CN" altLang="en-US" sz="3200" b="1" dirty="0" smtClean="0">
                <a:solidFill>
                  <a:schemeClr val="bg1"/>
                </a:solidFill>
                <a:latin typeface="楷体_GB2312" pitchFamily="49" charset="-122"/>
                <a:ea typeface="楷体_GB2312" pitchFamily="49" charset="-122"/>
              </a:rPr>
              <a:t>、项目</a:t>
            </a:r>
            <a:r>
              <a:rPr lang="zh-CN" altLang="en-US" sz="3200" b="1" dirty="0">
                <a:solidFill>
                  <a:schemeClr val="bg1"/>
                </a:solidFill>
                <a:latin typeface="楷体_GB2312" pitchFamily="49" charset="-122"/>
                <a:ea typeface="楷体_GB2312" pitchFamily="49" charset="-122"/>
              </a:rPr>
              <a:t>产品及项目背景</a:t>
            </a:r>
            <a:endParaRPr lang="zh-CN" altLang="en-US" sz="3200" dirty="0"/>
          </a:p>
        </p:txBody>
      </p:sp>
      <p:sp>
        <p:nvSpPr>
          <p:cNvPr id="6" name="Rectangle 4"/>
          <p:cNvSpPr>
            <a:spLocks noChangeArrowheads="1"/>
          </p:cNvSpPr>
          <p:nvPr/>
        </p:nvSpPr>
        <p:spPr bwMode="auto">
          <a:xfrm>
            <a:off x="684213" y="1484313"/>
            <a:ext cx="7056139"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buClr>
                <a:schemeClr val="hlink"/>
              </a:buClr>
              <a:buFont typeface="Wingdings" pitchFamily="2" charset="2"/>
              <a:buChar char="Ø"/>
            </a:pPr>
            <a:r>
              <a:rPr lang="zh-CN" altLang="en-US" sz="2400" b="1" dirty="0">
                <a:solidFill>
                  <a:srgbClr val="FF9900"/>
                </a:solidFill>
              </a:rPr>
              <a:t> 项目产品简介</a:t>
            </a:r>
          </a:p>
          <a:p>
            <a:pPr marL="800100" lvl="1" indent="-342900">
              <a:lnSpc>
                <a:spcPct val="150000"/>
              </a:lnSpc>
              <a:buFont typeface="Arial" pitchFamily="34" charset="0"/>
              <a:buChar char="•"/>
            </a:pPr>
            <a:r>
              <a:rPr lang="zh-CN" altLang="en-US" sz="2000" b="1" dirty="0">
                <a:latin typeface="楷体_GB2312" pitchFamily="49" charset="-122"/>
                <a:ea typeface="楷体_GB2312"/>
              </a:rPr>
              <a:t>管理和传输视频信息为主的一种</a:t>
            </a:r>
            <a:r>
              <a:rPr lang="zh-CN" altLang="en-US" sz="2000" b="1" dirty="0" smtClean="0">
                <a:latin typeface="楷体_GB2312" pitchFamily="49" charset="-122"/>
                <a:ea typeface="楷体_GB2312"/>
              </a:rPr>
              <a:t>计算机系统</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a:t>本项目基于计算机图形图像处理技术和先进的编解码技术，研制成功了基于软件编解码的高性能多通道实时流媒体高清数字电视视频播出系统。系统支持多通道高、标清数字播出技术，建立了新型的播出与管理流程，创建了一整套高效播出生产系统，实现了节目上载收录、审片、存储、迁移、角色管理、智能字幕伺服器等</a:t>
            </a:r>
            <a:r>
              <a:rPr lang="zh-CN" altLang="en-US" sz="2000" b="1" dirty="0" smtClean="0"/>
              <a:t>功能</a:t>
            </a:r>
            <a:endParaRPr lang="zh-CN" altLang="en-US" sz="2000" b="1"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2</a:t>
            </a:r>
            <a:r>
              <a:rPr lang="zh-CN" altLang="en-US" sz="3200" b="1" dirty="0" smtClean="0">
                <a:solidFill>
                  <a:schemeClr val="bg1"/>
                </a:solidFill>
                <a:latin typeface="楷体_GB2312" pitchFamily="49" charset="-122"/>
                <a:ea typeface="楷体_GB2312" pitchFamily="49" charset="-122"/>
              </a:rPr>
              <a:t>、项目</a:t>
            </a:r>
            <a:r>
              <a:rPr lang="zh-CN" altLang="en-US" sz="3200" b="1" dirty="0">
                <a:solidFill>
                  <a:schemeClr val="bg1"/>
                </a:solidFill>
                <a:latin typeface="楷体_GB2312" pitchFamily="49" charset="-122"/>
                <a:ea typeface="楷体_GB2312" pitchFamily="49" charset="-122"/>
              </a:rPr>
              <a:t>产品及项目背景</a:t>
            </a:r>
            <a:endParaRPr lang="zh-CN" altLang="en-US" sz="3200" dirty="0"/>
          </a:p>
        </p:txBody>
      </p:sp>
      <p:sp>
        <p:nvSpPr>
          <p:cNvPr id="6" name="Rectangle 4"/>
          <p:cNvSpPr>
            <a:spLocks noChangeArrowheads="1"/>
          </p:cNvSpPr>
          <p:nvPr/>
        </p:nvSpPr>
        <p:spPr bwMode="auto">
          <a:xfrm>
            <a:off x="684213" y="1484313"/>
            <a:ext cx="7056139" cy="32316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buClr>
                <a:schemeClr val="hlink"/>
              </a:buClr>
              <a:buFont typeface="Wingdings" pitchFamily="2" charset="2"/>
              <a:buChar char="Ø"/>
            </a:pPr>
            <a:r>
              <a:rPr lang="zh-CN" altLang="en-US" sz="2400" b="1" dirty="0" smtClean="0">
                <a:solidFill>
                  <a:srgbClr val="FF9900"/>
                </a:solidFill>
              </a:rPr>
              <a:t>项目背景</a:t>
            </a:r>
            <a:endParaRPr lang="zh-CN" altLang="en-US" sz="2400" b="1" dirty="0">
              <a:solidFill>
                <a:srgbClr val="FF9900"/>
              </a:solidFill>
            </a:endParaRPr>
          </a:p>
          <a:p>
            <a:pPr marL="800100" lvl="1" indent="-342900">
              <a:lnSpc>
                <a:spcPct val="150000"/>
              </a:lnSpc>
              <a:buFont typeface="Arial" pitchFamily="34" charset="0"/>
              <a:buChar char="•"/>
            </a:pPr>
            <a:r>
              <a:rPr lang="en-US" altLang="zh-CN" sz="2000" b="1" dirty="0">
                <a:latin typeface="楷体_GB2312" pitchFamily="49" charset="-122"/>
                <a:ea typeface="楷体_GB2312"/>
              </a:rPr>
              <a:t>2015</a:t>
            </a:r>
            <a:r>
              <a:rPr lang="zh-CN" altLang="en-US" sz="2000" b="1" dirty="0">
                <a:latin typeface="楷体_GB2312" pitchFamily="49" charset="-122"/>
                <a:ea typeface="楷体_GB2312"/>
              </a:rPr>
              <a:t>年，我国将彻底关闭模拟电视</a:t>
            </a:r>
            <a:r>
              <a:rPr lang="zh-CN" altLang="en-US" sz="2000" b="1" dirty="0" smtClean="0">
                <a:latin typeface="楷体_GB2312" pitchFamily="49" charset="-122"/>
                <a:ea typeface="楷体_GB2312"/>
              </a:rPr>
              <a:t>信号</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smtClean="0">
                <a:latin typeface="楷体_GB2312" pitchFamily="49" charset="-122"/>
                <a:ea typeface="楷体_GB2312"/>
              </a:rPr>
              <a:t>国家</a:t>
            </a:r>
            <a:r>
              <a:rPr lang="zh-CN" altLang="en-US" sz="2000" b="1" dirty="0">
                <a:latin typeface="楷体_GB2312" pitchFamily="49" charset="-122"/>
                <a:ea typeface="楷体_GB2312"/>
              </a:rPr>
              <a:t>广电总局将逐步地推进高清数字电视</a:t>
            </a:r>
            <a:r>
              <a:rPr lang="zh-CN" altLang="en-US" sz="2000" b="1" dirty="0" smtClean="0">
                <a:latin typeface="楷体_GB2312" pitchFamily="49" charset="-122"/>
                <a:ea typeface="楷体_GB2312"/>
              </a:rPr>
              <a:t>进程</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smtClean="0">
                <a:latin typeface="楷体_GB2312" pitchFamily="49" charset="-122"/>
                <a:ea typeface="楷体_GB2312"/>
              </a:rPr>
              <a:t>对</a:t>
            </a:r>
            <a:r>
              <a:rPr lang="zh-CN" altLang="en-US" sz="2000" b="1" dirty="0">
                <a:latin typeface="楷体_GB2312" pitchFamily="49" charset="-122"/>
                <a:ea typeface="楷体_GB2312"/>
              </a:rPr>
              <a:t>其关键设备视频播出</a:t>
            </a:r>
            <a:r>
              <a:rPr lang="zh-CN" altLang="en-US" sz="2000" b="1" dirty="0" smtClean="0">
                <a:latin typeface="楷体_GB2312" pitchFamily="49" charset="-122"/>
                <a:ea typeface="楷体_GB2312"/>
              </a:rPr>
              <a:t>系统要求：</a:t>
            </a:r>
            <a:endParaRPr lang="en-US" altLang="zh-CN" sz="2000" b="1" dirty="0" smtClean="0">
              <a:latin typeface="楷体_GB2312" pitchFamily="49" charset="-122"/>
              <a:ea typeface="楷体_GB2312"/>
            </a:endParaRPr>
          </a:p>
          <a:p>
            <a:pPr lvl="2">
              <a:lnSpc>
                <a:spcPct val="150000"/>
              </a:lnSpc>
            </a:pPr>
            <a:r>
              <a:rPr lang="zh-CN" altLang="en-US" sz="2000" b="1" dirty="0" smtClean="0">
                <a:latin typeface="楷体_GB2312" pitchFamily="49" charset="-122"/>
                <a:ea typeface="楷体_GB2312"/>
              </a:rPr>
              <a:t>①</a:t>
            </a:r>
            <a:r>
              <a:rPr lang="zh-CN" altLang="en-US" sz="2000" b="1" dirty="0">
                <a:latin typeface="楷体_GB2312" pitchFamily="49" charset="-122"/>
                <a:ea typeface="楷体_GB2312"/>
              </a:rPr>
              <a:t>实现高清解码</a:t>
            </a:r>
            <a:r>
              <a:rPr lang="zh-CN" altLang="en-US" sz="2000" b="1" dirty="0" smtClean="0">
                <a:latin typeface="楷体_GB2312" pitchFamily="49" charset="-122"/>
                <a:ea typeface="楷体_GB2312"/>
              </a:rPr>
              <a:t>；</a:t>
            </a:r>
            <a:endParaRPr lang="en-US" altLang="zh-CN" sz="2000" b="1" dirty="0" smtClean="0">
              <a:latin typeface="楷体_GB2312" pitchFamily="49" charset="-122"/>
              <a:ea typeface="楷体_GB2312"/>
            </a:endParaRPr>
          </a:p>
          <a:p>
            <a:pPr lvl="2">
              <a:lnSpc>
                <a:spcPct val="150000"/>
              </a:lnSpc>
            </a:pPr>
            <a:r>
              <a:rPr lang="zh-CN" altLang="en-US" sz="2000" b="1" dirty="0" smtClean="0">
                <a:latin typeface="楷体_GB2312" pitchFamily="49" charset="-122"/>
                <a:ea typeface="楷体_GB2312"/>
              </a:rPr>
              <a:t>②</a:t>
            </a:r>
            <a:r>
              <a:rPr lang="zh-CN" altLang="en-US" sz="2000" b="1" dirty="0">
                <a:latin typeface="楷体_GB2312" pitchFamily="49" charset="-122"/>
                <a:ea typeface="楷体_GB2312"/>
              </a:rPr>
              <a:t>实现真正的电视节目实时流媒体播出</a:t>
            </a:r>
            <a:r>
              <a:rPr lang="zh-CN" altLang="en-US" sz="2000" b="1" dirty="0" smtClean="0">
                <a:latin typeface="楷体_GB2312" pitchFamily="49" charset="-122"/>
                <a:ea typeface="楷体_GB2312"/>
              </a:rPr>
              <a:t>；</a:t>
            </a:r>
            <a:endParaRPr lang="en-US" altLang="zh-CN" sz="2000" b="1" dirty="0" smtClean="0">
              <a:latin typeface="楷体_GB2312" pitchFamily="49" charset="-122"/>
              <a:ea typeface="楷体_GB2312"/>
            </a:endParaRPr>
          </a:p>
          <a:p>
            <a:pPr lvl="2">
              <a:lnSpc>
                <a:spcPct val="150000"/>
              </a:lnSpc>
            </a:pPr>
            <a:r>
              <a:rPr lang="zh-CN" altLang="en-US" sz="2000" b="1" dirty="0" smtClean="0">
                <a:latin typeface="楷体_GB2312" pitchFamily="49" charset="-122"/>
                <a:ea typeface="楷体_GB2312"/>
              </a:rPr>
              <a:t>③</a:t>
            </a:r>
            <a:r>
              <a:rPr lang="zh-CN" altLang="en-US" sz="2000" b="1" dirty="0">
                <a:latin typeface="楷体_GB2312" pitchFamily="49" charset="-122"/>
                <a:ea typeface="楷体_GB2312"/>
              </a:rPr>
              <a:t>实现模拟信号向数字信号全面转换。</a:t>
            </a:r>
            <a:endParaRPr lang="zh-CN" altLang="en-US" sz="2000" b="1" dirty="0"/>
          </a:p>
        </p:txBody>
      </p:sp>
    </p:spTree>
    <p:extLst>
      <p:ext uri="{BB962C8B-B14F-4D97-AF65-F5344CB8AC3E}">
        <p14:creationId xmlns:p14="http://schemas.microsoft.com/office/powerpoint/2010/main" val="70330376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1" y="260648"/>
            <a:ext cx="7894811" cy="882352"/>
          </a:xfrm>
          <a:noFill/>
          <a:ln/>
        </p:spPr>
        <p:txBody>
          <a:bodyPr/>
          <a:lstStyle/>
          <a:p>
            <a:r>
              <a:rPr lang="en-US" altLang="zh-CN" sz="3200" b="1" dirty="0" smtClean="0">
                <a:solidFill>
                  <a:schemeClr val="bg1"/>
                </a:solidFill>
                <a:latin typeface="楷体_GB2312" pitchFamily="49" charset="-122"/>
                <a:ea typeface="楷体_GB2312" pitchFamily="49" charset="-122"/>
              </a:rPr>
              <a:t>3</a:t>
            </a:r>
            <a:r>
              <a:rPr lang="zh-CN" altLang="en-US" sz="3200" b="1" dirty="0" smtClean="0">
                <a:solidFill>
                  <a:schemeClr val="bg1"/>
                </a:solidFill>
                <a:latin typeface="楷体_GB2312" pitchFamily="49" charset="-122"/>
                <a:ea typeface="楷体_GB2312" pitchFamily="49" charset="-122"/>
              </a:rPr>
              <a:t>、项目</a:t>
            </a:r>
            <a:r>
              <a:rPr lang="zh-CN" altLang="en-US" sz="3200" b="1" dirty="0">
                <a:solidFill>
                  <a:schemeClr val="bg1"/>
                </a:solidFill>
                <a:latin typeface="楷体_GB2312" pitchFamily="49" charset="-122"/>
                <a:ea typeface="楷体_GB2312" pitchFamily="49" charset="-122"/>
              </a:rPr>
              <a:t>依据</a:t>
            </a:r>
            <a:endParaRPr lang="zh-CN" altLang="en-US" sz="3200" dirty="0"/>
          </a:p>
        </p:txBody>
      </p:sp>
      <p:sp>
        <p:nvSpPr>
          <p:cNvPr id="6" name="Rectangle 4"/>
          <p:cNvSpPr>
            <a:spLocks noChangeArrowheads="1"/>
          </p:cNvSpPr>
          <p:nvPr/>
        </p:nvSpPr>
        <p:spPr bwMode="auto">
          <a:xfrm>
            <a:off x="684213" y="1484313"/>
            <a:ext cx="7056139" cy="4942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800100" lvl="1" indent="-342900">
              <a:lnSpc>
                <a:spcPct val="150000"/>
              </a:lnSpc>
              <a:buFont typeface="Arial" pitchFamily="34" charset="0"/>
              <a:buChar char="•"/>
            </a:pPr>
            <a:r>
              <a:rPr lang="en-US" altLang="zh-CN" sz="2000" b="1" dirty="0">
                <a:latin typeface="楷体_GB2312" pitchFamily="49" charset="-122"/>
                <a:ea typeface="楷体_GB2312"/>
              </a:rPr>
              <a:t>2009</a:t>
            </a:r>
            <a:r>
              <a:rPr lang="zh-CN" altLang="en-US" sz="2000" b="1" dirty="0">
                <a:latin typeface="楷体_GB2312" pitchFamily="49" charset="-122"/>
                <a:ea typeface="楷体_GB2312"/>
              </a:rPr>
              <a:t>年四川省技术创新重点项目经费协议书</a:t>
            </a:r>
            <a:endParaRPr lang="zh-CN" altLang="en-US" sz="2000" b="1" dirty="0"/>
          </a:p>
        </p:txBody>
      </p:sp>
    </p:spTree>
    <p:extLst>
      <p:ext uri="{BB962C8B-B14F-4D97-AF65-F5344CB8AC3E}">
        <p14:creationId xmlns:p14="http://schemas.microsoft.com/office/powerpoint/2010/main" val="32364984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smtClean="0">
                <a:solidFill>
                  <a:schemeClr val="bg1"/>
                </a:solidFill>
                <a:latin typeface="楷体_GB2312" pitchFamily="49" charset="-122"/>
                <a:ea typeface="楷体_GB2312" pitchFamily="49" charset="-122"/>
              </a:rPr>
              <a:t>4</a:t>
            </a:r>
            <a:r>
              <a:rPr lang="zh-CN" altLang="en-US" sz="3200" b="1" dirty="0" smtClean="0">
                <a:solidFill>
                  <a:schemeClr val="bg1"/>
                </a:solidFill>
                <a:latin typeface="楷体_GB2312" pitchFamily="49" charset="-122"/>
                <a:ea typeface="楷体_GB2312" pitchFamily="49" charset="-122"/>
              </a:rPr>
              <a:t>、项目</a:t>
            </a:r>
            <a:r>
              <a:rPr lang="zh-CN" altLang="en-US" sz="3200" b="1" dirty="0">
                <a:solidFill>
                  <a:schemeClr val="bg1"/>
                </a:solidFill>
                <a:latin typeface="楷体_GB2312" pitchFamily="49" charset="-122"/>
                <a:ea typeface="楷体_GB2312" pitchFamily="49" charset="-122"/>
              </a:rPr>
              <a:t>技术方案及研究内容</a:t>
            </a:r>
            <a:endParaRPr lang="zh-CN" altLang="en-US" sz="3200" dirty="0"/>
          </a:p>
        </p:txBody>
      </p:sp>
      <p:sp>
        <p:nvSpPr>
          <p:cNvPr id="6" name="Rectangle 4"/>
          <p:cNvSpPr>
            <a:spLocks noChangeArrowheads="1"/>
          </p:cNvSpPr>
          <p:nvPr/>
        </p:nvSpPr>
        <p:spPr bwMode="auto">
          <a:xfrm>
            <a:off x="684213" y="1484313"/>
            <a:ext cx="7056139" cy="28825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nSpc>
                <a:spcPct val="150000"/>
              </a:lnSpc>
              <a:buClr>
                <a:schemeClr val="hlink"/>
              </a:buClr>
            </a:pPr>
            <a:r>
              <a:rPr lang="en-US" altLang="zh-CN" sz="2400" b="1" dirty="0" smtClean="0">
                <a:solidFill>
                  <a:srgbClr val="FF9900"/>
                </a:solidFill>
              </a:rPr>
              <a:t>4.1 </a:t>
            </a:r>
            <a:r>
              <a:rPr lang="zh-CN" altLang="en-US" sz="2400" b="1" dirty="0" smtClean="0">
                <a:solidFill>
                  <a:srgbClr val="FF9900"/>
                </a:solidFill>
              </a:rPr>
              <a:t>项目</a:t>
            </a:r>
            <a:r>
              <a:rPr lang="zh-CN" altLang="en-US" sz="2400" b="1" dirty="0">
                <a:solidFill>
                  <a:srgbClr val="FF9900"/>
                </a:solidFill>
              </a:rPr>
              <a:t>技术</a:t>
            </a:r>
            <a:r>
              <a:rPr lang="zh-CN" altLang="en-US" sz="2400" b="1" dirty="0" smtClean="0">
                <a:solidFill>
                  <a:srgbClr val="FF9900"/>
                </a:solidFill>
              </a:rPr>
              <a:t>路线</a:t>
            </a:r>
            <a:endParaRPr lang="zh-CN" altLang="en-US" sz="2400" b="1" dirty="0">
              <a:solidFill>
                <a:srgbClr val="FF9900"/>
              </a:solidFill>
            </a:endParaRPr>
          </a:p>
          <a:p>
            <a:pPr marL="800100" lvl="1" indent="-342900">
              <a:lnSpc>
                <a:spcPct val="150000"/>
              </a:lnSpc>
              <a:buFont typeface="Arial" pitchFamily="34" charset="0"/>
              <a:buChar char="•"/>
            </a:pPr>
            <a:r>
              <a:rPr lang="zh-CN" altLang="en-US" sz="2000" b="1" dirty="0" smtClean="0">
                <a:latin typeface="楷体_GB2312" pitchFamily="49" charset="-122"/>
                <a:ea typeface="楷体_GB2312"/>
              </a:rPr>
              <a:t>视频</a:t>
            </a:r>
            <a:r>
              <a:rPr lang="zh-CN" altLang="en-US" sz="2000" b="1" dirty="0">
                <a:latin typeface="楷体_GB2312" pitchFamily="49" charset="-122"/>
                <a:ea typeface="楷体_GB2312"/>
              </a:rPr>
              <a:t>播出系统平台采用基于</a:t>
            </a:r>
            <a:r>
              <a:rPr lang="en-US" altLang="zh-CN" sz="2000" b="1" dirty="0" err="1">
                <a:latin typeface="楷体_GB2312" pitchFamily="49" charset="-122"/>
                <a:ea typeface="楷体_GB2312"/>
              </a:rPr>
              <a:t>X86</a:t>
            </a:r>
            <a:r>
              <a:rPr lang="zh-CN" altLang="en-US" sz="2000" b="1" dirty="0">
                <a:latin typeface="楷体_GB2312" pitchFamily="49" charset="-122"/>
                <a:ea typeface="楷体_GB2312"/>
              </a:rPr>
              <a:t>芯片的通用</a:t>
            </a:r>
            <a:r>
              <a:rPr lang="en-US" altLang="zh-CN" sz="2000" b="1" dirty="0">
                <a:latin typeface="楷体_GB2312" pitchFamily="49" charset="-122"/>
                <a:ea typeface="楷体_GB2312"/>
              </a:rPr>
              <a:t>PC</a:t>
            </a:r>
            <a:r>
              <a:rPr lang="zh-CN" altLang="en-US" sz="2000" b="1" dirty="0" smtClean="0">
                <a:latin typeface="楷体_GB2312" pitchFamily="49" charset="-122"/>
                <a:ea typeface="楷体_GB2312"/>
              </a:rPr>
              <a:t>服务器</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smtClean="0">
                <a:latin typeface="楷体_GB2312" pitchFamily="49" charset="-122"/>
                <a:ea typeface="楷体_GB2312"/>
              </a:rPr>
              <a:t>基于</a:t>
            </a:r>
            <a:r>
              <a:rPr lang="zh-CN" altLang="en-US" sz="2000" b="1" dirty="0">
                <a:latin typeface="楷体_GB2312" pitchFamily="49" charset="-122"/>
                <a:ea typeface="楷体_GB2312"/>
              </a:rPr>
              <a:t>软件编解码</a:t>
            </a:r>
            <a:r>
              <a:rPr lang="en-US" altLang="zh-CN" sz="2000" b="1" dirty="0">
                <a:latin typeface="楷体_GB2312" pitchFamily="49" charset="-122"/>
                <a:ea typeface="楷体_GB2312"/>
              </a:rPr>
              <a:t>(Codec)</a:t>
            </a:r>
            <a:r>
              <a:rPr lang="zh-CN" altLang="en-US" sz="2000" b="1" dirty="0">
                <a:latin typeface="楷体_GB2312" pitchFamily="49" charset="-122"/>
                <a:ea typeface="楷体_GB2312"/>
              </a:rPr>
              <a:t>技术，采用“</a:t>
            </a:r>
            <a:r>
              <a:rPr lang="en-US" altLang="zh-CN" sz="2000" b="1" dirty="0" err="1">
                <a:latin typeface="楷体_GB2312" pitchFamily="49" charset="-122"/>
                <a:ea typeface="楷体_GB2312"/>
              </a:rPr>
              <a:t>CPU+GPU</a:t>
            </a:r>
            <a:r>
              <a:rPr lang="en-US" altLang="zh-CN" sz="2000" b="1" dirty="0">
                <a:latin typeface="楷体_GB2312" pitchFamily="49" charset="-122"/>
                <a:ea typeface="楷体_GB2312"/>
              </a:rPr>
              <a:t>+</a:t>
            </a:r>
            <a:r>
              <a:rPr lang="zh-CN" altLang="en-US" sz="2000" b="1" dirty="0">
                <a:latin typeface="楷体_GB2312" pitchFamily="49" charset="-122"/>
                <a:ea typeface="楷体_GB2312"/>
              </a:rPr>
              <a:t>多通道</a:t>
            </a:r>
            <a:r>
              <a:rPr lang="en-US" altLang="zh-CN" sz="2000" b="1" dirty="0">
                <a:latin typeface="楷体_GB2312" pitchFamily="49" charset="-122"/>
                <a:ea typeface="楷体_GB2312"/>
              </a:rPr>
              <a:t>I/O”</a:t>
            </a:r>
            <a:r>
              <a:rPr lang="zh-CN" altLang="en-US" sz="2000" b="1" dirty="0" smtClean="0">
                <a:latin typeface="楷体_GB2312" pitchFamily="49" charset="-122"/>
                <a:ea typeface="楷体_GB2312"/>
              </a:rPr>
              <a:t>架构</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smtClean="0">
                <a:latin typeface="楷体_GB2312" pitchFamily="49" charset="-122"/>
                <a:ea typeface="楷体_GB2312"/>
              </a:rPr>
              <a:t>内置</a:t>
            </a:r>
            <a:r>
              <a:rPr lang="zh-CN" altLang="en-US" sz="2000" b="1" dirty="0">
                <a:latin typeface="楷体_GB2312" pitchFamily="49" charset="-122"/>
                <a:ea typeface="楷体_GB2312"/>
              </a:rPr>
              <a:t>嵌入式软件制式转换器，软件自动实现制式</a:t>
            </a:r>
            <a:r>
              <a:rPr lang="zh-CN" altLang="en-US" sz="2000" b="1" dirty="0" smtClean="0">
                <a:latin typeface="楷体_GB2312" pitchFamily="49" charset="-122"/>
                <a:ea typeface="楷体_GB2312"/>
              </a:rPr>
              <a:t>转换</a:t>
            </a:r>
            <a:endParaRPr lang="en-US" altLang="zh-CN" sz="2000" b="1" dirty="0" smtClean="0">
              <a:latin typeface="楷体_GB2312" pitchFamily="49" charset="-122"/>
              <a:ea typeface="楷体_GB2312"/>
            </a:endParaRPr>
          </a:p>
          <a:p>
            <a:pPr marL="800100" lvl="1" indent="-342900">
              <a:lnSpc>
                <a:spcPct val="150000"/>
              </a:lnSpc>
              <a:buFont typeface="Arial" pitchFamily="34" charset="0"/>
              <a:buChar char="•"/>
            </a:pPr>
            <a:r>
              <a:rPr lang="zh-CN" altLang="en-US" sz="2000" b="1" dirty="0" smtClean="0">
                <a:latin typeface="楷体_GB2312" pitchFamily="49" charset="-122"/>
                <a:ea typeface="楷体_GB2312"/>
              </a:rPr>
              <a:t>采用</a:t>
            </a:r>
            <a:r>
              <a:rPr lang="zh-CN" altLang="en-US" sz="2000" b="1" dirty="0">
                <a:latin typeface="楷体_GB2312" pitchFamily="49" charset="-122"/>
                <a:ea typeface="楷体_GB2312"/>
              </a:rPr>
              <a:t>“播控分离”技术，提高安全性</a:t>
            </a:r>
            <a:endParaRPr lang="en-US" altLang="zh-CN" sz="2000" b="1" dirty="0" smtClean="0">
              <a:latin typeface="楷体_GB2312" pitchFamily="49" charset="-122"/>
              <a:ea typeface="楷体_GB2312"/>
            </a:endParaRPr>
          </a:p>
        </p:txBody>
      </p:sp>
    </p:spTree>
    <p:extLst>
      <p:ext uri="{BB962C8B-B14F-4D97-AF65-F5344CB8AC3E}">
        <p14:creationId xmlns:p14="http://schemas.microsoft.com/office/powerpoint/2010/main" val="22168090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42" name="Rectangle 2"/>
          <p:cNvSpPr>
            <a:spLocks noGrp="1" noChangeArrowheads="1"/>
          </p:cNvSpPr>
          <p:nvPr>
            <p:ph type="title"/>
          </p:nvPr>
        </p:nvSpPr>
        <p:spPr>
          <a:xfrm>
            <a:off x="-334789" y="332656"/>
            <a:ext cx="8229600" cy="882352"/>
          </a:xfrm>
          <a:noFill/>
          <a:ln/>
        </p:spPr>
        <p:txBody>
          <a:bodyPr/>
          <a:lstStyle/>
          <a:p>
            <a:r>
              <a:rPr lang="en-US" altLang="zh-CN" sz="3200" b="1" dirty="0">
                <a:solidFill>
                  <a:schemeClr val="bg1"/>
                </a:solidFill>
                <a:latin typeface="楷体_GB2312" pitchFamily="49" charset="-122"/>
                <a:ea typeface="楷体_GB2312" pitchFamily="49" charset="-122"/>
              </a:rPr>
              <a:t>4.2	</a:t>
            </a:r>
            <a:r>
              <a:rPr lang="zh-CN" altLang="en-US" sz="3200" b="1" dirty="0">
                <a:solidFill>
                  <a:schemeClr val="bg1"/>
                </a:solidFill>
                <a:latin typeface="楷体_GB2312" pitchFamily="49" charset="-122"/>
                <a:ea typeface="楷体_GB2312" pitchFamily="49" charset="-122"/>
              </a:rPr>
              <a:t>技术方案</a:t>
            </a:r>
            <a:endParaRPr lang="zh-CN" altLang="en-US" sz="3200" dirty="0"/>
          </a:p>
        </p:txBody>
      </p:sp>
      <p:sp>
        <p:nvSpPr>
          <p:cNvPr id="6" name="Rectangle 4"/>
          <p:cNvSpPr>
            <a:spLocks noChangeArrowheads="1"/>
          </p:cNvSpPr>
          <p:nvPr/>
        </p:nvSpPr>
        <p:spPr bwMode="auto">
          <a:xfrm>
            <a:off x="684213" y="1484313"/>
            <a:ext cx="7056139" cy="5745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342900" indent="-342900">
              <a:lnSpc>
                <a:spcPct val="150000"/>
              </a:lnSpc>
              <a:buClr>
                <a:schemeClr val="hlink"/>
              </a:buClr>
              <a:buFont typeface="Wingdings" pitchFamily="2" charset="2"/>
              <a:buChar char="Ø"/>
            </a:pPr>
            <a:r>
              <a:rPr lang="zh-CN" altLang="en-US" sz="2400" b="1" dirty="0" smtClean="0">
                <a:solidFill>
                  <a:srgbClr val="FF9900"/>
                </a:solidFill>
              </a:rPr>
              <a:t>总体</a:t>
            </a:r>
            <a:r>
              <a:rPr lang="zh-CN" altLang="en-US" sz="2400" b="1" dirty="0">
                <a:solidFill>
                  <a:srgbClr val="FF9900"/>
                </a:solidFill>
              </a:rPr>
              <a:t>技术</a:t>
            </a:r>
            <a:r>
              <a:rPr lang="zh-CN" altLang="en-US" sz="2400" b="1" dirty="0" smtClean="0">
                <a:solidFill>
                  <a:srgbClr val="FF9900"/>
                </a:solidFill>
              </a:rPr>
              <a:t>方案</a:t>
            </a:r>
            <a:endParaRPr lang="zh-CN" altLang="en-US" sz="2400" b="1" dirty="0">
              <a:solidFill>
                <a:srgbClr val="FF9900"/>
              </a:solidFill>
            </a:endParaRPr>
          </a:p>
        </p:txBody>
      </p:sp>
      <p:sp>
        <p:nvSpPr>
          <p:cNvPr id="2" name="Rectangle 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810784304"/>
              </p:ext>
            </p:extLst>
          </p:nvPr>
        </p:nvGraphicFramePr>
        <p:xfrm>
          <a:off x="1331640" y="2031550"/>
          <a:ext cx="7056784" cy="4343400"/>
        </p:xfrm>
        <a:graphic>
          <a:graphicData uri="http://schemas.openxmlformats.org/presentationml/2006/ole">
            <mc:AlternateContent xmlns:mc="http://schemas.openxmlformats.org/markup-compatibility/2006">
              <mc:Choice xmlns:v="urn:schemas-microsoft-com:vml" Requires="v">
                <p:oleObj spid="_x0000_s365604" name="Visio" r:id="rId3" imgW="5955629" imgH="4731218" progId="Visio.Drawing.11">
                  <p:embed/>
                </p:oleObj>
              </mc:Choice>
              <mc:Fallback>
                <p:oleObj name="Visio" r:id="rId3" imgW="5955629" imgH="4731218" progId="Visio.Drawing.11">
                  <p:embed/>
                  <p:pic>
                    <p:nvPicPr>
                      <p:cNvPr id="0" name="Object 1"/>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1640" y="2031550"/>
                        <a:ext cx="7056784" cy="4343400"/>
                      </a:xfrm>
                      <a:prstGeom prst="rect">
                        <a:avLst/>
                      </a:prstGeom>
                      <a:noFill/>
                    </p:spPr>
                  </p:pic>
                </p:oleObj>
              </mc:Fallback>
            </mc:AlternateContent>
          </a:graphicData>
        </a:graphic>
      </p:graphicFrame>
    </p:spTree>
    <p:extLst>
      <p:ext uri="{BB962C8B-B14F-4D97-AF65-F5344CB8AC3E}">
        <p14:creationId xmlns:p14="http://schemas.microsoft.com/office/powerpoint/2010/main" val="3743623226"/>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quot;/&gt;&lt;property id=&quot;20307&quot; value=&quot;257&quot;/&gt;&lt;/object&gt;&lt;object type=&quot;3&quot; unique_id=&quot;10006&quot;&gt;&lt;property id=&quot;20148&quot; value=&quot;5&quot;/&gt;&lt;property id=&quot;20300&quot; value=&quot;Slide 2&quot;/&gt;&lt;property id=&quot;20307&quot; value=&quot;256&quot;/&gt;&lt;/object&gt;&lt;object type=&quot;3&quot; unique_id=&quot;10008&quot;&gt;&lt;property id=&quot;20148&quot; value=&quot;5&quot;/&gt;&lt;property id=&quot;20300&quot; value=&quot;Slide 7&quot;/&gt;&lt;property id=&quot;20307&quot; value=&quot;260&quot;/&gt;&lt;/object&gt;&lt;object type=&quot;3&quot; unique_id=&quot;10009&quot;&gt;&lt;property id=&quot;20148&quot; value=&quot;5&quot;/&gt;&lt;property id=&quot;20300&quot; value=&quot;Slide 8&quot;/&gt;&lt;property id=&quot;20307&quot; value=&quot;261&quot;/&gt;&lt;/object&gt;&lt;object type=&quot;3&quot; unique_id=&quot;11683&quot;&gt;&lt;property id=&quot;20148&quot; value=&quot;5&quot;/&gt;&lt;property id=&quot;20300&quot; value=&quot;Slide 3&quot;/&gt;&lt;property id=&quot;20307&quot; value=&quot;324&quot;/&gt;&lt;/object&gt;&lt;object type=&quot;3&quot; unique_id=&quot;11854&quot;&gt;&lt;property id=&quot;20148&quot; value=&quot;5&quot;/&gt;&lt;property id=&quot;20300&quot; value=&quot;Slide 4&quot;/&gt;&lt;property id=&quot;20307&quot; value=&quot;325&quot;/&gt;&lt;/object&gt;&lt;object type=&quot;3&quot; unique_id=&quot;11855&quot;&gt;&lt;property id=&quot;20148&quot; value=&quot;5&quot;/&gt;&lt;property id=&quot;20300&quot; value=&quot;Slide 5&quot;/&gt;&lt;property id=&quot;20307&quot; value=&quot;326&quot;/&gt;&lt;/object&gt;&lt;object type=&quot;3&quot; unique_id=&quot;12164&quot;&gt;&lt;property id=&quot;20148&quot; value=&quot;5&quot;/&gt;&lt;property id=&quot;20300&quot; value=&quot;Slide 6&quot;/&gt;&lt;property id=&quot;20307&quot; value=&quot;327&quot;/&gt;&lt;/object&gt;&lt;object type=&quot;3&quot; unique_id=&quot;12165&quot;&gt;&lt;property id=&quot;20148&quot; value=&quot;5&quot;/&gt;&lt;property id=&quot;20300&quot; value=&quot;Slide 9&quot;/&gt;&lt;property id=&quot;20307&quot; value=&quot;328&quot;/&gt;&lt;/object&gt;&lt;object type=&quot;3&quot; unique_id=&quot;12304&quot;&gt;&lt;property id=&quot;20148&quot; value=&quot;5&quot;/&gt;&lt;property id=&quot;20300&quot; value=&quot;Slide 10&quot;/&gt;&lt;property id=&quot;20307&quot; value=&quot;329&quot;/&gt;&lt;/object&gt;&lt;object type=&quot;3&quot; unique_id=&quot;12611&quot;&gt;&lt;property id=&quot;20148&quot; value=&quot;5&quot;/&gt;&lt;property id=&quot;20300&quot; value=&quot;Slide 11&quot;/&gt;&lt;property id=&quot;20307&quot; value=&quot;330&quot;/&gt;&lt;/object&gt;&lt;object type=&quot;3&quot; unique_id=&quot;12677&quot;&gt;&lt;property id=&quot;20148&quot; value=&quot;5&quot;/&gt;&lt;property id=&quot;20300&quot; value=&quot;Slide 15&quot;/&gt;&lt;property id=&quot;20307&quot; value=&quot;331&quot;/&gt;&lt;/object&gt;&lt;object type=&quot;3&quot; unique_id=&quot;12720&quot;&gt;&lt;property id=&quot;20148&quot; value=&quot;5&quot;/&gt;&lt;property id=&quot;20300&quot; value=&quot;Slide 16&quot;/&gt;&lt;property id=&quot;20307&quot; value=&quot;332&quot;/&gt;&lt;/object&gt;&lt;object type=&quot;3&quot; unique_id=&quot;12766&quot;&gt;&lt;property id=&quot;20148&quot; value=&quot;5&quot;/&gt;&lt;property id=&quot;20300&quot; value=&quot;Slide 17&quot;/&gt;&lt;property id=&quot;20307&quot; value=&quot;333&quot;/&gt;&lt;/object&gt;&lt;object type=&quot;3&quot; unique_id=&quot;12895&quot;&gt;&lt;property id=&quot;20148&quot; value=&quot;5&quot;/&gt;&lt;property id=&quot;20300&quot; value=&quot;Slide 18&quot;/&gt;&lt;property id=&quot;20307&quot; value=&quot;334&quot;/&gt;&lt;/object&gt;&lt;object type=&quot;3&quot; unique_id=&quot;12896&quot;&gt;&lt;property id=&quot;20148&quot; value=&quot;5&quot;/&gt;&lt;property id=&quot;20300&quot; value=&quot;Slide 19&quot;/&gt;&lt;property id=&quot;20307&quot; value=&quot;335&quot;/&gt;&lt;/object&gt;&lt;object type=&quot;3&quot; unique_id=&quot;13077&quot;&gt;&lt;property id=&quot;20148&quot; value=&quot;5&quot;/&gt;&lt;property id=&quot;20300&quot; value=&quot;Slide 12&quot;/&gt;&lt;property id=&quot;20307&quot; value=&quot;336&quot;/&gt;&lt;/object&gt;&lt;object type=&quot;3&quot; unique_id=&quot;13306&quot;&gt;&lt;property id=&quot;20148&quot; value=&quot;5&quot;/&gt;&lt;property id=&quot;20300&quot; value=&quot;Slide 14&quot;/&gt;&lt;property id=&quot;20307&quot; value=&quot;337&quot;/&gt;&lt;/object&gt;&lt;object type=&quot;3&quot; unique_id=&quot;13407&quot;&gt;&lt;property id=&quot;20148&quot; value=&quot;5&quot;/&gt;&lt;property id=&quot;20300&quot; value=&quot;Slide 13&quot;/&gt;&lt;property id=&quot;20307&quot; value=&quot;338&quot;/&gt;&lt;/object&gt;&lt;/object&gt;&lt;/object&gt;&lt;/database&gt;"/>
  <p:tag name="SECTOMILLISECCONVERTED" val="1"/>
</p:tagLst>
</file>

<file path=ppt/theme/theme1.xml><?xml version="1.0" encoding="utf-8"?>
<a:theme xmlns:a="http://schemas.openxmlformats.org/drawingml/2006/main" name="1_默认设计模板">
  <a:themeElements>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经典">
      <a:maj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400" b="0"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a:spPr>
      <a:bodyPr vert="horz" wrap="none" lIns="91440" tIns="45720" rIns="91440" bIns="45720" numCol="1" anchor="ctr"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400" b="0"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4409</TotalTime>
  <Words>1602</Words>
  <Application>Microsoft Office PowerPoint</Application>
  <PresentationFormat>全屏显示(4:3)</PresentationFormat>
  <Paragraphs>376</Paragraphs>
  <Slides>30</Slides>
  <Notes>0</Notes>
  <HiddenSlides>0</HiddenSlides>
  <MMClips>0</MMClips>
  <ScaleCrop>false</ScaleCrop>
  <HeadingPairs>
    <vt:vector size="6" baseType="variant">
      <vt:variant>
        <vt:lpstr>主题</vt:lpstr>
      </vt:variant>
      <vt:variant>
        <vt:i4>1</vt:i4>
      </vt:variant>
      <vt:variant>
        <vt:lpstr>嵌入 OLE 服务器</vt:lpstr>
      </vt:variant>
      <vt:variant>
        <vt:i4>3</vt:i4>
      </vt:variant>
      <vt:variant>
        <vt:lpstr>幻灯片标题</vt:lpstr>
      </vt:variant>
      <vt:variant>
        <vt:i4>30</vt:i4>
      </vt:variant>
    </vt:vector>
  </HeadingPairs>
  <TitlesOfParts>
    <vt:vector size="34" baseType="lpstr">
      <vt:lpstr>1_默认设计模板</vt:lpstr>
      <vt:lpstr>Visio</vt:lpstr>
      <vt:lpstr>Microsoft Visio 绘图</vt:lpstr>
      <vt:lpstr>Microsoft Word 97 - 2003 文档</vt:lpstr>
      <vt:lpstr>PowerPoint 演示文稿</vt:lpstr>
      <vt:lpstr>项目验收报告主要内容</vt:lpstr>
      <vt:lpstr>1、项目执行单位概况</vt:lpstr>
      <vt:lpstr>1、项目执行单位概况</vt:lpstr>
      <vt:lpstr>2、项目产品及项目背景</vt:lpstr>
      <vt:lpstr>2、项目产品及项目背景</vt:lpstr>
      <vt:lpstr>3、项目依据</vt:lpstr>
      <vt:lpstr>4、项目技术方案及研究内容</vt:lpstr>
      <vt:lpstr>4.2 技术方案</vt:lpstr>
      <vt:lpstr>4.2 技术方案</vt:lpstr>
      <vt:lpstr>4.2.2 系统软件设计</vt:lpstr>
      <vt:lpstr>4.2.2 系统软件设计</vt:lpstr>
      <vt:lpstr>4.2.2 系统软件设计</vt:lpstr>
      <vt:lpstr>4.2.3 系统存贮方案</vt:lpstr>
      <vt:lpstr>4.2.4 播出流程设计</vt:lpstr>
      <vt:lpstr>4.2.6 实现字幕一体化播出</vt:lpstr>
      <vt:lpstr>4.3 播出系统主要性能指标</vt:lpstr>
      <vt:lpstr>4.3 播出系统主要性能指标</vt:lpstr>
      <vt:lpstr>4.4 创新成果</vt:lpstr>
      <vt:lpstr>4.4 创新成果</vt:lpstr>
      <vt:lpstr>5 项目执行完成情况</vt:lpstr>
      <vt:lpstr>5.2 产品质量指标完成情况</vt:lpstr>
      <vt:lpstr>5.3 投资完成情况</vt:lpstr>
      <vt:lpstr>5.3 投资完成情况</vt:lpstr>
      <vt:lpstr>5.4 经济效益完成情况</vt:lpstr>
      <vt:lpstr>7 技术经济效益</vt:lpstr>
      <vt:lpstr>7.2 经济效益</vt:lpstr>
      <vt:lpstr>项目部分用户案例</vt:lpstr>
      <vt:lpstr>项目部分用户案例</vt:lpstr>
      <vt:lpstr>PowerPoint 演示文稿</vt:lpstr>
    </vt:vector>
  </TitlesOfParts>
  <Company>MC SYSTEM</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MC SYSTEM</dc:creator>
  <cp:lastModifiedBy>liuan</cp:lastModifiedBy>
  <cp:revision>916</cp:revision>
  <dcterms:created xsi:type="dcterms:W3CDTF">2004-06-02T01:29:48Z</dcterms:created>
  <dcterms:modified xsi:type="dcterms:W3CDTF">2011-04-19T02:42:37Z</dcterms:modified>
</cp:coreProperties>
</file>

<file path=docProps/thumbnail.jpeg>
</file>